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1"/>
  </p:notesMasterIdLst>
  <p:sldIdLst>
    <p:sldId id="257" r:id="rId2"/>
    <p:sldId id="256" r:id="rId3"/>
    <p:sldId id="258" r:id="rId4"/>
    <p:sldId id="260" r:id="rId5"/>
    <p:sldId id="261" r:id="rId6"/>
    <p:sldId id="262" r:id="rId7"/>
    <p:sldId id="264" r:id="rId8"/>
    <p:sldId id="263" r:id="rId9"/>
    <p:sldId id="259" r:id="rId10"/>
  </p:sldIdLst>
  <p:sldSz cx="17233900" cy="14057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>
        <p:scale>
          <a:sx n="46" d="100"/>
          <a:sy n="46" d="100"/>
        </p:scale>
        <p:origin x="2896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CAAB8A-CE43-C74A-9192-468D80604884}" type="datetimeFigureOut">
              <a:rPr lang="en-CN" smtClean="0"/>
              <a:t>2022/3/29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536700" y="1143000"/>
            <a:ext cx="37846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88CA6-7381-9247-BD7F-79CB2727070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18003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36700" y="1143000"/>
            <a:ext cx="37846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88CA6-7381-9247-BD7F-79CB27270703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62587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36700" y="1143000"/>
            <a:ext cx="37846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88CA6-7381-9247-BD7F-79CB27270703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69633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36700" y="1143000"/>
            <a:ext cx="37846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88CA6-7381-9247-BD7F-79CB27270703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25814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36700" y="1143000"/>
            <a:ext cx="37846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88CA6-7381-9247-BD7F-79CB27270703}" type="slidenum">
              <a:rPr lang="en-CN" smtClean="0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85912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36700" y="1143000"/>
            <a:ext cx="37846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88CA6-7381-9247-BD7F-79CB27270703}" type="slidenum">
              <a:rPr lang="en-CN" smtClean="0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67442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36700" y="1143000"/>
            <a:ext cx="37846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88CA6-7381-9247-BD7F-79CB27270703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09823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2543" y="2300585"/>
            <a:ext cx="14648815" cy="4894027"/>
          </a:xfrm>
        </p:spPr>
        <p:txBody>
          <a:bodyPr anchor="b"/>
          <a:lstStyle>
            <a:lvl1pPr algn="ctr">
              <a:defRPr sz="1130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54238" y="7383344"/>
            <a:ext cx="12925425" cy="3393929"/>
          </a:xfrm>
        </p:spPr>
        <p:txBody>
          <a:bodyPr/>
          <a:lstStyle>
            <a:lvl1pPr marL="0" indent="0" algn="ctr">
              <a:buNone/>
              <a:defRPr sz="4523"/>
            </a:lvl1pPr>
            <a:lvl2pPr marL="861685" indent="0" algn="ctr">
              <a:buNone/>
              <a:defRPr sz="3769"/>
            </a:lvl2pPr>
            <a:lvl3pPr marL="1723370" indent="0" algn="ctr">
              <a:buNone/>
              <a:defRPr sz="3392"/>
            </a:lvl3pPr>
            <a:lvl4pPr marL="2585055" indent="0" algn="ctr">
              <a:buNone/>
              <a:defRPr sz="3016"/>
            </a:lvl4pPr>
            <a:lvl5pPr marL="3446739" indent="0" algn="ctr">
              <a:buNone/>
              <a:defRPr sz="3016"/>
            </a:lvl5pPr>
            <a:lvl6pPr marL="4308424" indent="0" algn="ctr">
              <a:buNone/>
              <a:defRPr sz="3016"/>
            </a:lvl6pPr>
            <a:lvl7pPr marL="5170109" indent="0" algn="ctr">
              <a:buNone/>
              <a:defRPr sz="3016"/>
            </a:lvl7pPr>
            <a:lvl8pPr marL="6031794" indent="0" algn="ctr">
              <a:buNone/>
              <a:defRPr sz="3016"/>
            </a:lvl8pPr>
            <a:lvl9pPr marL="6893479" indent="0" algn="ctr">
              <a:buNone/>
              <a:defRPr sz="301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45CDE-7BF2-5543-ACFF-87AD33F9C6AC}" type="datetimeFigureOut">
              <a:rPr lang="en-CN" smtClean="0"/>
              <a:t>2022/3/29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9F54-0733-964F-B9BF-B5B81431917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33721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45CDE-7BF2-5543-ACFF-87AD33F9C6AC}" type="datetimeFigureOut">
              <a:rPr lang="en-CN" smtClean="0"/>
              <a:t>2022/3/29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9F54-0733-964F-B9BF-B5B81431917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01515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333010" y="748422"/>
            <a:ext cx="3716060" cy="119129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84832" y="748422"/>
            <a:ext cx="10932755" cy="119129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45CDE-7BF2-5543-ACFF-87AD33F9C6AC}" type="datetimeFigureOut">
              <a:rPr lang="en-CN" smtClean="0"/>
              <a:t>2022/3/29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9F54-0733-964F-B9BF-B5B81431917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71497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45CDE-7BF2-5543-ACFF-87AD33F9C6AC}" type="datetimeFigureOut">
              <a:rPr lang="en-CN" smtClean="0"/>
              <a:t>2022/3/29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9F54-0733-964F-B9BF-B5B81431917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87078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855" y="3504570"/>
            <a:ext cx="14864239" cy="5847451"/>
          </a:xfrm>
        </p:spPr>
        <p:txBody>
          <a:bodyPr anchor="b"/>
          <a:lstStyle>
            <a:lvl1pPr>
              <a:defRPr sz="1130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5855" y="9407340"/>
            <a:ext cx="14864239" cy="3075036"/>
          </a:xfrm>
        </p:spPr>
        <p:txBody>
          <a:bodyPr/>
          <a:lstStyle>
            <a:lvl1pPr marL="0" indent="0">
              <a:buNone/>
              <a:defRPr sz="4523">
                <a:solidFill>
                  <a:schemeClr val="tx1"/>
                </a:solidFill>
              </a:defRPr>
            </a:lvl1pPr>
            <a:lvl2pPr marL="861685" indent="0">
              <a:buNone/>
              <a:defRPr sz="3769">
                <a:solidFill>
                  <a:schemeClr val="tx1">
                    <a:tint val="75000"/>
                  </a:schemeClr>
                </a:solidFill>
              </a:defRPr>
            </a:lvl2pPr>
            <a:lvl3pPr marL="1723370" indent="0">
              <a:buNone/>
              <a:defRPr sz="3392">
                <a:solidFill>
                  <a:schemeClr val="tx1">
                    <a:tint val="75000"/>
                  </a:schemeClr>
                </a:solidFill>
              </a:defRPr>
            </a:lvl3pPr>
            <a:lvl4pPr marL="2585055" indent="0">
              <a:buNone/>
              <a:defRPr sz="3016">
                <a:solidFill>
                  <a:schemeClr val="tx1">
                    <a:tint val="75000"/>
                  </a:schemeClr>
                </a:solidFill>
              </a:defRPr>
            </a:lvl4pPr>
            <a:lvl5pPr marL="3446739" indent="0">
              <a:buNone/>
              <a:defRPr sz="3016">
                <a:solidFill>
                  <a:schemeClr val="tx1">
                    <a:tint val="75000"/>
                  </a:schemeClr>
                </a:solidFill>
              </a:defRPr>
            </a:lvl5pPr>
            <a:lvl6pPr marL="4308424" indent="0">
              <a:buNone/>
              <a:defRPr sz="3016">
                <a:solidFill>
                  <a:schemeClr val="tx1">
                    <a:tint val="75000"/>
                  </a:schemeClr>
                </a:solidFill>
              </a:defRPr>
            </a:lvl6pPr>
            <a:lvl7pPr marL="5170109" indent="0">
              <a:buNone/>
              <a:defRPr sz="3016">
                <a:solidFill>
                  <a:schemeClr val="tx1">
                    <a:tint val="75000"/>
                  </a:schemeClr>
                </a:solidFill>
              </a:defRPr>
            </a:lvl7pPr>
            <a:lvl8pPr marL="6031794" indent="0">
              <a:buNone/>
              <a:defRPr sz="3016">
                <a:solidFill>
                  <a:schemeClr val="tx1">
                    <a:tint val="75000"/>
                  </a:schemeClr>
                </a:solidFill>
              </a:defRPr>
            </a:lvl8pPr>
            <a:lvl9pPr marL="6893479" indent="0">
              <a:buNone/>
              <a:defRPr sz="301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45CDE-7BF2-5543-ACFF-87AD33F9C6AC}" type="datetimeFigureOut">
              <a:rPr lang="en-CN" smtClean="0"/>
              <a:t>2022/3/29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9F54-0733-964F-B9BF-B5B81431917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66235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4830" y="3742109"/>
            <a:ext cx="7324408" cy="89192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4662" y="3742109"/>
            <a:ext cx="7324408" cy="89192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45CDE-7BF2-5543-ACFF-87AD33F9C6AC}" type="datetimeFigureOut">
              <a:rPr lang="en-CN" smtClean="0"/>
              <a:t>2022/3/29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9F54-0733-964F-B9BF-B5B81431917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9997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075" y="748425"/>
            <a:ext cx="14864239" cy="27170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7077" y="3445995"/>
            <a:ext cx="7290746" cy="1688829"/>
          </a:xfrm>
        </p:spPr>
        <p:txBody>
          <a:bodyPr anchor="b"/>
          <a:lstStyle>
            <a:lvl1pPr marL="0" indent="0">
              <a:buNone/>
              <a:defRPr sz="4523" b="1"/>
            </a:lvl1pPr>
            <a:lvl2pPr marL="861685" indent="0">
              <a:buNone/>
              <a:defRPr sz="3769" b="1"/>
            </a:lvl2pPr>
            <a:lvl3pPr marL="1723370" indent="0">
              <a:buNone/>
              <a:defRPr sz="3392" b="1"/>
            </a:lvl3pPr>
            <a:lvl4pPr marL="2585055" indent="0">
              <a:buNone/>
              <a:defRPr sz="3016" b="1"/>
            </a:lvl4pPr>
            <a:lvl5pPr marL="3446739" indent="0">
              <a:buNone/>
              <a:defRPr sz="3016" b="1"/>
            </a:lvl5pPr>
            <a:lvl6pPr marL="4308424" indent="0">
              <a:buNone/>
              <a:defRPr sz="3016" b="1"/>
            </a:lvl6pPr>
            <a:lvl7pPr marL="5170109" indent="0">
              <a:buNone/>
              <a:defRPr sz="3016" b="1"/>
            </a:lvl7pPr>
            <a:lvl8pPr marL="6031794" indent="0">
              <a:buNone/>
              <a:defRPr sz="3016" b="1"/>
            </a:lvl8pPr>
            <a:lvl9pPr marL="6893479" indent="0">
              <a:buNone/>
              <a:defRPr sz="301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7077" y="5134824"/>
            <a:ext cx="7290746" cy="75525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724663" y="3445995"/>
            <a:ext cx="7326652" cy="1688829"/>
          </a:xfrm>
        </p:spPr>
        <p:txBody>
          <a:bodyPr anchor="b"/>
          <a:lstStyle>
            <a:lvl1pPr marL="0" indent="0">
              <a:buNone/>
              <a:defRPr sz="4523" b="1"/>
            </a:lvl1pPr>
            <a:lvl2pPr marL="861685" indent="0">
              <a:buNone/>
              <a:defRPr sz="3769" b="1"/>
            </a:lvl2pPr>
            <a:lvl3pPr marL="1723370" indent="0">
              <a:buNone/>
              <a:defRPr sz="3392" b="1"/>
            </a:lvl3pPr>
            <a:lvl4pPr marL="2585055" indent="0">
              <a:buNone/>
              <a:defRPr sz="3016" b="1"/>
            </a:lvl4pPr>
            <a:lvl5pPr marL="3446739" indent="0">
              <a:buNone/>
              <a:defRPr sz="3016" b="1"/>
            </a:lvl5pPr>
            <a:lvl6pPr marL="4308424" indent="0">
              <a:buNone/>
              <a:defRPr sz="3016" b="1"/>
            </a:lvl6pPr>
            <a:lvl7pPr marL="5170109" indent="0">
              <a:buNone/>
              <a:defRPr sz="3016" b="1"/>
            </a:lvl7pPr>
            <a:lvl8pPr marL="6031794" indent="0">
              <a:buNone/>
              <a:defRPr sz="3016" b="1"/>
            </a:lvl8pPr>
            <a:lvl9pPr marL="6893479" indent="0">
              <a:buNone/>
              <a:defRPr sz="301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724663" y="5134824"/>
            <a:ext cx="7326652" cy="75525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45CDE-7BF2-5543-ACFF-87AD33F9C6AC}" type="datetimeFigureOut">
              <a:rPr lang="en-CN" smtClean="0"/>
              <a:t>2022/3/29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9F54-0733-964F-B9BF-B5B81431917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46437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45CDE-7BF2-5543-ACFF-87AD33F9C6AC}" type="datetimeFigureOut">
              <a:rPr lang="en-CN" smtClean="0"/>
              <a:t>2022/3/29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9F54-0733-964F-B9BF-B5B81431917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96588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45CDE-7BF2-5543-ACFF-87AD33F9C6AC}" type="datetimeFigureOut">
              <a:rPr lang="en-CN" smtClean="0"/>
              <a:t>2022/3/29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9F54-0733-964F-B9BF-B5B81431917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93347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075" y="937154"/>
            <a:ext cx="5558381" cy="3280040"/>
          </a:xfrm>
        </p:spPr>
        <p:txBody>
          <a:bodyPr anchor="b"/>
          <a:lstStyle>
            <a:lvl1pPr>
              <a:defRPr sz="60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6652" y="2023996"/>
            <a:ext cx="8724662" cy="9989803"/>
          </a:xfrm>
        </p:spPr>
        <p:txBody>
          <a:bodyPr/>
          <a:lstStyle>
            <a:lvl1pPr>
              <a:defRPr sz="6031"/>
            </a:lvl1pPr>
            <a:lvl2pPr>
              <a:defRPr sz="5277"/>
            </a:lvl2pPr>
            <a:lvl3pPr>
              <a:defRPr sz="4523"/>
            </a:lvl3pPr>
            <a:lvl4pPr>
              <a:defRPr sz="3769"/>
            </a:lvl4pPr>
            <a:lvl5pPr>
              <a:defRPr sz="3769"/>
            </a:lvl5pPr>
            <a:lvl6pPr>
              <a:defRPr sz="3769"/>
            </a:lvl6pPr>
            <a:lvl7pPr>
              <a:defRPr sz="3769"/>
            </a:lvl7pPr>
            <a:lvl8pPr>
              <a:defRPr sz="3769"/>
            </a:lvl8pPr>
            <a:lvl9pPr>
              <a:defRPr sz="376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87075" y="4217194"/>
            <a:ext cx="5558381" cy="7812873"/>
          </a:xfrm>
        </p:spPr>
        <p:txBody>
          <a:bodyPr/>
          <a:lstStyle>
            <a:lvl1pPr marL="0" indent="0">
              <a:buNone/>
              <a:defRPr sz="3016"/>
            </a:lvl1pPr>
            <a:lvl2pPr marL="861685" indent="0">
              <a:buNone/>
              <a:defRPr sz="2639"/>
            </a:lvl2pPr>
            <a:lvl3pPr marL="1723370" indent="0">
              <a:buNone/>
              <a:defRPr sz="2262"/>
            </a:lvl3pPr>
            <a:lvl4pPr marL="2585055" indent="0">
              <a:buNone/>
              <a:defRPr sz="1885"/>
            </a:lvl4pPr>
            <a:lvl5pPr marL="3446739" indent="0">
              <a:buNone/>
              <a:defRPr sz="1885"/>
            </a:lvl5pPr>
            <a:lvl6pPr marL="4308424" indent="0">
              <a:buNone/>
              <a:defRPr sz="1885"/>
            </a:lvl6pPr>
            <a:lvl7pPr marL="5170109" indent="0">
              <a:buNone/>
              <a:defRPr sz="1885"/>
            </a:lvl7pPr>
            <a:lvl8pPr marL="6031794" indent="0">
              <a:buNone/>
              <a:defRPr sz="1885"/>
            </a:lvl8pPr>
            <a:lvl9pPr marL="6893479" indent="0">
              <a:buNone/>
              <a:defRPr sz="18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45CDE-7BF2-5543-ACFF-87AD33F9C6AC}" type="datetimeFigureOut">
              <a:rPr lang="en-CN" smtClean="0"/>
              <a:t>2022/3/29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9F54-0733-964F-B9BF-B5B81431917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30015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075" y="937154"/>
            <a:ext cx="5558381" cy="3280040"/>
          </a:xfrm>
        </p:spPr>
        <p:txBody>
          <a:bodyPr anchor="b"/>
          <a:lstStyle>
            <a:lvl1pPr>
              <a:defRPr sz="60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26652" y="2023996"/>
            <a:ext cx="8724662" cy="9989803"/>
          </a:xfrm>
        </p:spPr>
        <p:txBody>
          <a:bodyPr anchor="t"/>
          <a:lstStyle>
            <a:lvl1pPr marL="0" indent="0">
              <a:buNone/>
              <a:defRPr sz="6031"/>
            </a:lvl1pPr>
            <a:lvl2pPr marL="861685" indent="0">
              <a:buNone/>
              <a:defRPr sz="5277"/>
            </a:lvl2pPr>
            <a:lvl3pPr marL="1723370" indent="0">
              <a:buNone/>
              <a:defRPr sz="4523"/>
            </a:lvl3pPr>
            <a:lvl4pPr marL="2585055" indent="0">
              <a:buNone/>
              <a:defRPr sz="3769"/>
            </a:lvl4pPr>
            <a:lvl5pPr marL="3446739" indent="0">
              <a:buNone/>
              <a:defRPr sz="3769"/>
            </a:lvl5pPr>
            <a:lvl6pPr marL="4308424" indent="0">
              <a:buNone/>
              <a:defRPr sz="3769"/>
            </a:lvl6pPr>
            <a:lvl7pPr marL="5170109" indent="0">
              <a:buNone/>
              <a:defRPr sz="3769"/>
            </a:lvl7pPr>
            <a:lvl8pPr marL="6031794" indent="0">
              <a:buNone/>
              <a:defRPr sz="3769"/>
            </a:lvl8pPr>
            <a:lvl9pPr marL="6893479" indent="0">
              <a:buNone/>
              <a:defRPr sz="376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87075" y="4217194"/>
            <a:ext cx="5558381" cy="7812873"/>
          </a:xfrm>
        </p:spPr>
        <p:txBody>
          <a:bodyPr/>
          <a:lstStyle>
            <a:lvl1pPr marL="0" indent="0">
              <a:buNone/>
              <a:defRPr sz="3016"/>
            </a:lvl1pPr>
            <a:lvl2pPr marL="861685" indent="0">
              <a:buNone/>
              <a:defRPr sz="2639"/>
            </a:lvl2pPr>
            <a:lvl3pPr marL="1723370" indent="0">
              <a:buNone/>
              <a:defRPr sz="2262"/>
            </a:lvl3pPr>
            <a:lvl4pPr marL="2585055" indent="0">
              <a:buNone/>
              <a:defRPr sz="1885"/>
            </a:lvl4pPr>
            <a:lvl5pPr marL="3446739" indent="0">
              <a:buNone/>
              <a:defRPr sz="1885"/>
            </a:lvl5pPr>
            <a:lvl6pPr marL="4308424" indent="0">
              <a:buNone/>
              <a:defRPr sz="1885"/>
            </a:lvl6pPr>
            <a:lvl7pPr marL="5170109" indent="0">
              <a:buNone/>
              <a:defRPr sz="1885"/>
            </a:lvl7pPr>
            <a:lvl8pPr marL="6031794" indent="0">
              <a:buNone/>
              <a:defRPr sz="1885"/>
            </a:lvl8pPr>
            <a:lvl9pPr marL="6893479" indent="0">
              <a:buNone/>
              <a:defRPr sz="18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45CDE-7BF2-5543-ACFF-87AD33F9C6AC}" type="datetimeFigureOut">
              <a:rPr lang="en-CN" smtClean="0"/>
              <a:t>2022/3/29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9F54-0733-964F-B9BF-B5B81431917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44006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84831" y="748425"/>
            <a:ext cx="14864239" cy="2717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4831" y="3742109"/>
            <a:ext cx="14864239" cy="8919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84830" y="13029050"/>
            <a:ext cx="3877628" cy="7484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2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45CDE-7BF2-5543-ACFF-87AD33F9C6AC}" type="datetimeFigureOut">
              <a:rPr lang="en-CN" smtClean="0"/>
              <a:t>2022/3/29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08730" y="13029050"/>
            <a:ext cx="5816441" cy="7484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2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171442" y="13029050"/>
            <a:ext cx="3877628" cy="7484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DC9F54-0733-964F-B9BF-B5B81431917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75175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723370" rtl="0" eaLnBrk="1" latinLnBrk="0" hangingPunct="1">
        <a:lnSpc>
          <a:spcPct val="90000"/>
        </a:lnSpc>
        <a:spcBef>
          <a:spcPct val="0"/>
        </a:spcBef>
        <a:buNone/>
        <a:defRPr sz="82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0842" indent="-430842" algn="l" defTabSz="1723370" rtl="0" eaLnBrk="1" latinLnBrk="0" hangingPunct="1">
        <a:lnSpc>
          <a:spcPct val="90000"/>
        </a:lnSpc>
        <a:spcBef>
          <a:spcPts val="1885"/>
        </a:spcBef>
        <a:buFont typeface="Arial" panose="020B0604020202020204" pitchFamily="34" charset="0"/>
        <a:buChar char="•"/>
        <a:defRPr sz="5277" kern="1200">
          <a:solidFill>
            <a:schemeClr val="tx1"/>
          </a:solidFill>
          <a:latin typeface="+mn-lt"/>
          <a:ea typeface="+mn-ea"/>
          <a:cs typeface="+mn-cs"/>
        </a:defRPr>
      </a:lvl1pPr>
      <a:lvl2pPr marL="1292527" indent="-430842" algn="l" defTabSz="1723370" rtl="0" eaLnBrk="1" latinLnBrk="0" hangingPunct="1">
        <a:lnSpc>
          <a:spcPct val="90000"/>
        </a:lnSpc>
        <a:spcBef>
          <a:spcPts val="942"/>
        </a:spcBef>
        <a:buFont typeface="Arial" panose="020B0604020202020204" pitchFamily="34" charset="0"/>
        <a:buChar char="•"/>
        <a:defRPr sz="4523" kern="1200">
          <a:solidFill>
            <a:schemeClr val="tx1"/>
          </a:solidFill>
          <a:latin typeface="+mn-lt"/>
          <a:ea typeface="+mn-ea"/>
          <a:cs typeface="+mn-cs"/>
        </a:defRPr>
      </a:lvl2pPr>
      <a:lvl3pPr marL="2154212" indent="-430842" algn="l" defTabSz="1723370" rtl="0" eaLnBrk="1" latinLnBrk="0" hangingPunct="1">
        <a:lnSpc>
          <a:spcPct val="90000"/>
        </a:lnSpc>
        <a:spcBef>
          <a:spcPts val="942"/>
        </a:spcBef>
        <a:buFont typeface="Arial" panose="020B0604020202020204" pitchFamily="34" charset="0"/>
        <a:buChar char="•"/>
        <a:defRPr sz="3769" kern="1200">
          <a:solidFill>
            <a:schemeClr val="tx1"/>
          </a:solidFill>
          <a:latin typeface="+mn-lt"/>
          <a:ea typeface="+mn-ea"/>
          <a:cs typeface="+mn-cs"/>
        </a:defRPr>
      </a:lvl3pPr>
      <a:lvl4pPr marL="3015897" indent="-430842" algn="l" defTabSz="1723370" rtl="0" eaLnBrk="1" latinLnBrk="0" hangingPunct="1">
        <a:lnSpc>
          <a:spcPct val="90000"/>
        </a:lnSpc>
        <a:spcBef>
          <a:spcPts val="942"/>
        </a:spcBef>
        <a:buFont typeface="Arial" panose="020B0604020202020204" pitchFamily="34" charset="0"/>
        <a:buChar char="•"/>
        <a:defRPr sz="3392" kern="1200">
          <a:solidFill>
            <a:schemeClr val="tx1"/>
          </a:solidFill>
          <a:latin typeface="+mn-lt"/>
          <a:ea typeface="+mn-ea"/>
          <a:cs typeface="+mn-cs"/>
        </a:defRPr>
      </a:lvl4pPr>
      <a:lvl5pPr marL="3877582" indent="-430842" algn="l" defTabSz="1723370" rtl="0" eaLnBrk="1" latinLnBrk="0" hangingPunct="1">
        <a:lnSpc>
          <a:spcPct val="90000"/>
        </a:lnSpc>
        <a:spcBef>
          <a:spcPts val="942"/>
        </a:spcBef>
        <a:buFont typeface="Arial" panose="020B0604020202020204" pitchFamily="34" charset="0"/>
        <a:buChar char="•"/>
        <a:defRPr sz="3392" kern="1200">
          <a:solidFill>
            <a:schemeClr val="tx1"/>
          </a:solidFill>
          <a:latin typeface="+mn-lt"/>
          <a:ea typeface="+mn-ea"/>
          <a:cs typeface="+mn-cs"/>
        </a:defRPr>
      </a:lvl5pPr>
      <a:lvl6pPr marL="4739267" indent="-430842" algn="l" defTabSz="1723370" rtl="0" eaLnBrk="1" latinLnBrk="0" hangingPunct="1">
        <a:lnSpc>
          <a:spcPct val="90000"/>
        </a:lnSpc>
        <a:spcBef>
          <a:spcPts val="942"/>
        </a:spcBef>
        <a:buFont typeface="Arial" panose="020B0604020202020204" pitchFamily="34" charset="0"/>
        <a:buChar char="•"/>
        <a:defRPr sz="3392" kern="1200">
          <a:solidFill>
            <a:schemeClr val="tx1"/>
          </a:solidFill>
          <a:latin typeface="+mn-lt"/>
          <a:ea typeface="+mn-ea"/>
          <a:cs typeface="+mn-cs"/>
        </a:defRPr>
      </a:lvl6pPr>
      <a:lvl7pPr marL="5600951" indent="-430842" algn="l" defTabSz="1723370" rtl="0" eaLnBrk="1" latinLnBrk="0" hangingPunct="1">
        <a:lnSpc>
          <a:spcPct val="90000"/>
        </a:lnSpc>
        <a:spcBef>
          <a:spcPts val="942"/>
        </a:spcBef>
        <a:buFont typeface="Arial" panose="020B0604020202020204" pitchFamily="34" charset="0"/>
        <a:buChar char="•"/>
        <a:defRPr sz="3392" kern="1200">
          <a:solidFill>
            <a:schemeClr val="tx1"/>
          </a:solidFill>
          <a:latin typeface="+mn-lt"/>
          <a:ea typeface="+mn-ea"/>
          <a:cs typeface="+mn-cs"/>
        </a:defRPr>
      </a:lvl7pPr>
      <a:lvl8pPr marL="6462636" indent="-430842" algn="l" defTabSz="1723370" rtl="0" eaLnBrk="1" latinLnBrk="0" hangingPunct="1">
        <a:lnSpc>
          <a:spcPct val="90000"/>
        </a:lnSpc>
        <a:spcBef>
          <a:spcPts val="942"/>
        </a:spcBef>
        <a:buFont typeface="Arial" panose="020B0604020202020204" pitchFamily="34" charset="0"/>
        <a:buChar char="•"/>
        <a:defRPr sz="3392" kern="1200">
          <a:solidFill>
            <a:schemeClr val="tx1"/>
          </a:solidFill>
          <a:latin typeface="+mn-lt"/>
          <a:ea typeface="+mn-ea"/>
          <a:cs typeface="+mn-cs"/>
        </a:defRPr>
      </a:lvl8pPr>
      <a:lvl9pPr marL="7324321" indent="-430842" algn="l" defTabSz="1723370" rtl="0" eaLnBrk="1" latinLnBrk="0" hangingPunct="1">
        <a:lnSpc>
          <a:spcPct val="90000"/>
        </a:lnSpc>
        <a:spcBef>
          <a:spcPts val="942"/>
        </a:spcBef>
        <a:buFont typeface="Arial" panose="020B0604020202020204" pitchFamily="34" charset="0"/>
        <a:buChar char="•"/>
        <a:defRPr sz="33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23370" rtl="0" eaLnBrk="1" latinLnBrk="0" hangingPunct="1">
        <a:defRPr sz="3392" kern="1200">
          <a:solidFill>
            <a:schemeClr val="tx1"/>
          </a:solidFill>
          <a:latin typeface="+mn-lt"/>
          <a:ea typeface="+mn-ea"/>
          <a:cs typeface="+mn-cs"/>
        </a:defRPr>
      </a:lvl1pPr>
      <a:lvl2pPr marL="861685" algn="l" defTabSz="1723370" rtl="0" eaLnBrk="1" latinLnBrk="0" hangingPunct="1">
        <a:defRPr sz="3392" kern="1200">
          <a:solidFill>
            <a:schemeClr val="tx1"/>
          </a:solidFill>
          <a:latin typeface="+mn-lt"/>
          <a:ea typeface="+mn-ea"/>
          <a:cs typeface="+mn-cs"/>
        </a:defRPr>
      </a:lvl2pPr>
      <a:lvl3pPr marL="1723370" algn="l" defTabSz="1723370" rtl="0" eaLnBrk="1" latinLnBrk="0" hangingPunct="1">
        <a:defRPr sz="3392" kern="1200">
          <a:solidFill>
            <a:schemeClr val="tx1"/>
          </a:solidFill>
          <a:latin typeface="+mn-lt"/>
          <a:ea typeface="+mn-ea"/>
          <a:cs typeface="+mn-cs"/>
        </a:defRPr>
      </a:lvl3pPr>
      <a:lvl4pPr marL="2585055" algn="l" defTabSz="1723370" rtl="0" eaLnBrk="1" latinLnBrk="0" hangingPunct="1">
        <a:defRPr sz="3392" kern="1200">
          <a:solidFill>
            <a:schemeClr val="tx1"/>
          </a:solidFill>
          <a:latin typeface="+mn-lt"/>
          <a:ea typeface="+mn-ea"/>
          <a:cs typeface="+mn-cs"/>
        </a:defRPr>
      </a:lvl4pPr>
      <a:lvl5pPr marL="3446739" algn="l" defTabSz="1723370" rtl="0" eaLnBrk="1" latinLnBrk="0" hangingPunct="1">
        <a:defRPr sz="3392" kern="1200">
          <a:solidFill>
            <a:schemeClr val="tx1"/>
          </a:solidFill>
          <a:latin typeface="+mn-lt"/>
          <a:ea typeface="+mn-ea"/>
          <a:cs typeface="+mn-cs"/>
        </a:defRPr>
      </a:lvl5pPr>
      <a:lvl6pPr marL="4308424" algn="l" defTabSz="1723370" rtl="0" eaLnBrk="1" latinLnBrk="0" hangingPunct="1">
        <a:defRPr sz="3392" kern="1200">
          <a:solidFill>
            <a:schemeClr val="tx1"/>
          </a:solidFill>
          <a:latin typeface="+mn-lt"/>
          <a:ea typeface="+mn-ea"/>
          <a:cs typeface="+mn-cs"/>
        </a:defRPr>
      </a:lvl6pPr>
      <a:lvl7pPr marL="5170109" algn="l" defTabSz="1723370" rtl="0" eaLnBrk="1" latinLnBrk="0" hangingPunct="1">
        <a:defRPr sz="3392" kern="1200">
          <a:solidFill>
            <a:schemeClr val="tx1"/>
          </a:solidFill>
          <a:latin typeface="+mn-lt"/>
          <a:ea typeface="+mn-ea"/>
          <a:cs typeface="+mn-cs"/>
        </a:defRPr>
      </a:lvl7pPr>
      <a:lvl8pPr marL="6031794" algn="l" defTabSz="1723370" rtl="0" eaLnBrk="1" latinLnBrk="0" hangingPunct="1">
        <a:defRPr sz="3392" kern="1200">
          <a:solidFill>
            <a:schemeClr val="tx1"/>
          </a:solidFill>
          <a:latin typeface="+mn-lt"/>
          <a:ea typeface="+mn-ea"/>
          <a:cs typeface="+mn-cs"/>
        </a:defRPr>
      </a:lvl8pPr>
      <a:lvl9pPr marL="6893479" algn="l" defTabSz="1723370" rtl="0" eaLnBrk="1" latinLnBrk="0" hangingPunct="1">
        <a:defRPr sz="33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DE1D51-8B11-E04F-AAEE-CF06B8E6AD8E}"/>
              </a:ext>
            </a:extLst>
          </p:cNvPr>
          <p:cNvSpPr txBox="1"/>
          <p:nvPr/>
        </p:nvSpPr>
        <p:spPr>
          <a:xfrm>
            <a:off x="4385042" y="7476808"/>
            <a:ext cx="5907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Auto</a:t>
            </a:r>
            <a:r>
              <a:rPr lang="zh-CN" altLang="en-US" sz="2400" dirty="0"/>
              <a:t> </a:t>
            </a:r>
            <a:r>
              <a:rPr lang="en-US" altLang="zh-CN" sz="2400" dirty="0"/>
              <a:t>decision-making</a:t>
            </a:r>
            <a:r>
              <a:rPr lang="zh-CN" altLang="en-US" sz="2400" dirty="0"/>
              <a:t> </a:t>
            </a:r>
            <a:r>
              <a:rPr lang="en-US" altLang="zh-CN" sz="2400" dirty="0"/>
              <a:t>framework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important</a:t>
            </a:r>
            <a:endParaRPr lang="en-CN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EE114D-9F4C-E94B-B053-A6C5ABCBAC45}"/>
              </a:ext>
            </a:extLst>
          </p:cNvPr>
          <p:cNvSpPr txBox="1"/>
          <p:nvPr/>
        </p:nvSpPr>
        <p:spPr>
          <a:xfrm>
            <a:off x="6121891" y="5142438"/>
            <a:ext cx="2141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  <a:r>
              <a:rPr lang="en-CN" sz="2400" dirty="0"/>
              <a:t>urrent</a:t>
            </a:r>
            <a:r>
              <a:rPr lang="zh-CN" altLang="en-US" sz="2400" dirty="0"/>
              <a:t> </a:t>
            </a:r>
            <a:r>
              <a:rPr lang="en-US" altLang="zh-CN" sz="2400" dirty="0"/>
              <a:t>success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42BFD6-3BD1-BE42-A2CF-61D49DFECADA}"/>
              </a:ext>
            </a:extLst>
          </p:cNvPr>
          <p:cNvSpPr txBox="1"/>
          <p:nvPr/>
        </p:nvSpPr>
        <p:spPr>
          <a:xfrm>
            <a:off x="4523261" y="6115719"/>
            <a:ext cx="5327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</a:t>
            </a:r>
            <a:r>
              <a:rPr lang="en-CN" sz="2400" dirty="0"/>
              <a:t>uman</a:t>
            </a:r>
            <a:r>
              <a:rPr lang="zh-CN" altLang="en-US" sz="2400" dirty="0"/>
              <a:t> </a:t>
            </a:r>
            <a:r>
              <a:rPr lang="en-US" altLang="zh-CN" sz="2400" dirty="0"/>
              <a:t>still</a:t>
            </a:r>
            <a:r>
              <a:rPr lang="zh-CN" altLang="en-US" sz="2400" dirty="0"/>
              <a:t> </a:t>
            </a:r>
            <a:r>
              <a:rPr lang="en-US" altLang="zh-CN" sz="2400" dirty="0"/>
              <a:t>should</a:t>
            </a:r>
            <a:r>
              <a:rPr lang="zh-CN" altLang="en-US" sz="2400" dirty="0"/>
              <a:t> </a:t>
            </a:r>
            <a:r>
              <a:rPr lang="en-US" altLang="zh-CN" sz="2400" dirty="0"/>
              <a:t>give</a:t>
            </a:r>
            <a:r>
              <a:rPr lang="zh-CN" altLang="en-US" sz="2400" dirty="0"/>
              <a:t> </a:t>
            </a:r>
            <a:r>
              <a:rPr lang="en-US" altLang="zh-CN" sz="2400" dirty="0"/>
              <a:t>macro</a:t>
            </a:r>
            <a:r>
              <a:rPr lang="zh-CN" altLang="en-US" sz="2400" dirty="0"/>
              <a:t> </a:t>
            </a:r>
            <a:r>
              <a:rPr lang="en-US" altLang="zh-CN" sz="2400" dirty="0"/>
              <a:t>command.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52C03B-4B2F-E145-82A5-B4C14D5C0E74}"/>
              </a:ext>
            </a:extLst>
          </p:cNvPr>
          <p:cNvSpPr txBox="1"/>
          <p:nvPr/>
        </p:nvSpPr>
        <p:spPr>
          <a:xfrm>
            <a:off x="2740171" y="8500040"/>
            <a:ext cx="9902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Policy</a:t>
            </a:r>
            <a:r>
              <a:rPr lang="zh-CN" altLang="en-US" sz="2400" dirty="0"/>
              <a:t> </a:t>
            </a:r>
            <a:r>
              <a:rPr lang="en-US" altLang="zh-CN" sz="2400" dirty="0"/>
              <a:t>should</a:t>
            </a:r>
            <a:r>
              <a:rPr lang="zh-CN" altLang="en-US" sz="2400" dirty="0"/>
              <a:t> </a:t>
            </a:r>
            <a:r>
              <a:rPr lang="en-US" altLang="zh-CN" sz="2400" dirty="0"/>
              <a:t>have</a:t>
            </a:r>
            <a:r>
              <a:rPr lang="zh-CN" altLang="en-US" sz="2400" dirty="0"/>
              <a:t> </a:t>
            </a:r>
            <a:r>
              <a:rPr lang="en-US" altLang="zh-CN" sz="2400" dirty="0"/>
              <a:t>ability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identify</a:t>
            </a:r>
            <a:r>
              <a:rPr lang="zh-CN" altLang="en-US" sz="2400" dirty="0"/>
              <a:t> </a:t>
            </a:r>
            <a:r>
              <a:rPr lang="en-US" altLang="zh-CN" sz="2400" dirty="0"/>
              <a:t>danger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modify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 </a:t>
            </a:r>
            <a:r>
              <a:rPr lang="en-US" altLang="zh-CN" sz="2400" dirty="0"/>
              <a:t>macro</a:t>
            </a:r>
            <a:r>
              <a:rPr lang="zh-CN" altLang="en-US" sz="2400" dirty="0"/>
              <a:t> </a:t>
            </a:r>
            <a:r>
              <a:rPr lang="en-US" altLang="zh-CN" sz="2400" dirty="0"/>
              <a:t>command.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4237619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397873F-7470-FA42-B998-6A198338BA05}"/>
              </a:ext>
            </a:extLst>
          </p:cNvPr>
          <p:cNvSpPr txBox="1"/>
          <p:nvPr/>
        </p:nvSpPr>
        <p:spPr>
          <a:xfrm>
            <a:off x="3614030" y="7535535"/>
            <a:ext cx="10069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Adaption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danger</a:t>
            </a:r>
            <a:r>
              <a:rPr lang="zh-CN" altLang="en-US" dirty="0"/>
              <a:t> </a:t>
            </a:r>
            <a:r>
              <a:rPr lang="en-US" altLang="zh-CN" dirty="0"/>
              <a:t>[1]: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correct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brief</a:t>
            </a:r>
            <a:r>
              <a:rPr lang="zh-CN" altLang="en-US" dirty="0"/>
              <a:t> </a:t>
            </a:r>
            <a:r>
              <a:rPr lang="en-US" altLang="zh-CN" dirty="0"/>
              <a:t>states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probing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front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﻿quadrupedal</a:t>
            </a:r>
            <a:r>
              <a:rPr lang="zh-CN" altLang="en-US" dirty="0"/>
              <a:t> </a:t>
            </a:r>
            <a:r>
              <a:rPr lang="en-US" altLang="zh-CN" dirty="0"/>
              <a:t>robot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danger</a:t>
            </a:r>
            <a:r>
              <a:rPr lang="zh-CN" altLang="en-US" dirty="0"/>
              <a:t> </a:t>
            </a:r>
            <a:r>
              <a:rPr lang="en-US" altLang="zh-CN" dirty="0"/>
              <a:t>(﻿e.g.,</a:t>
            </a:r>
            <a:r>
              <a:rPr lang="zh-CN" altLang="en-US" dirty="0"/>
              <a:t> </a:t>
            </a:r>
            <a:r>
              <a:rPr lang="en-US" altLang="zh-CN" dirty="0"/>
              <a:t>cliff/</a:t>
            </a:r>
            <a:r>
              <a:rPr lang="zh-CN" altLang="en-US" dirty="0"/>
              <a:t> </a:t>
            </a:r>
            <a:r>
              <a:rPr lang="en-US" dirty="0"/>
              <a:t>fragile</a:t>
            </a:r>
            <a:r>
              <a:rPr lang="zh-CN" altLang="en-US" dirty="0"/>
              <a:t> </a:t>
            </a:r>
            <a:r>
              <a:rPr lang="en-US" altLang="zh-CN" dirty="0"/>
              <a:t>ground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cannot</a:t>
            </a:r>
            <a:r>
              <a:rPr lang="zh-CN" altLang="en-US" dirty="0"/>
              <a:t> </a:t>
            </a:r>
            <a:r>
              <a:rPr lang="en-US" altLang="zh-CN" dirty="0"/>
              <a:t>support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foothold).</a:t>
            </a:r>
            <a:endParaRPr lang="en-C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2F44E0-C51A-BE42-B3C6-8B7D4009AF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18"/>
          <a:stretch/>
        </p:blipFill>
        <p:spPr>
          <a:xfrm>
            <a:off x="4905923" y="4303724"/>
            <a:ext cx="6350000" cy="311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56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D58D4A-D710-3846-9C9E-98A11E355A69}"/>
              </a:ext>
            </a:extLst>
          </p:cNvPr>
          <p:cNvSpPr/>
          <p:nvPr/>
        </p:nvSpPr>
        <p:spPr>
          <a:xfrm>
            <a:off x="5866898" y="2284312"/>
            <a:ext cx="2606867" cy="369332"/>
          </a:xfrm>
          <a:prstGeom prst="rect">
            <a:avLst/>
          </a:prstGeom>
          <a:ln w="1905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CN" dirty="0"/>
              <a:t>﻿Command</a:t>
            </a:r>
            <a:r>
              <a:rPr lang="zh-CN" altLang="en-US" dirty="0"/>
              <a:t> </a:t>
            </a:r>
            <a:r>
              <a:rPr lang="en-US" altLang="zh-CN" dirty="0"/>
              <a:t>﻿﻿Proprioception</a:t>
            </a:r>
            <a:endParaRPr lang="en-C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0EE81C-77BF-AD4F-AAB8-DC5D745CB1CE}"/>
              </a:ext>
            </a:extLst>
          </p:cNvPr>
          <p:cNvSpPr/>
          <p:nvPr/>
        </p:nvSpPr>
        <p:spPr>
          <a:xfrm>
            <a:off x="6548604" y="2839095"/>
            <a:ext cx="125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/>
              <a:t>﻿height scan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48CF23-CCCA-0544-B458-0E8B1CDDE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070" y="3410077"/>
            <a:ext cx="1452732" cy="13941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0A6038-62E0-0A48-A8E7-32C62C45B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805" y="5776967"/>
            <a:ext cx="2217183" cy="130065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AD92391-8D43-FD43-8952-56F44DB00AF7}"/>
              </a:ext>
            </a:extLst>
          </p:cNvPr>
          <p:cNvSpPr/>
          <p:nvPr/>
        </p:nvSpPr>
        <p:spPr>
          <a:xfrm>
            <a:off x="5949038" y="5259500"/>
            <a:ext cx="26068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/>
              <a:t>Ensemble</a:t>
            </a:r>
            <a:r>
              <a:rPr lang="zh-CN" altLang="en-US" sz="1600" dirty="0"/>
              <a:t> </a:t>
            </a:r>
            <a:r>
              <a:rPr lang="en-US" altLang="zh-CN" sz="1600" dirty="0"/>
              <a:t>noisy</a:t>
            </a:r>
            <a:r>
              <a:rPr lang="zh-CN" altLang="en-US" sz="1600" dirty="0"/>
              <a:t>  </a:t>
            </a:r>
            <a:r>
              <a:rPr lang="en-CN" sz="1600" dirty="0"/>
              <a:t>future scan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C8119DA-ED1C-624B-A2CE-A5BF21C5E126}"/>
              </a:ext>
            </a:extLst>
          </p:cNvPr>
          <p:cNvSpPr/>
          <p:nvPr/>
        </p:nvSpPr>
        <p:spPr>
          <a:xfrm>
            <a:off x="7201153" y="6146299"/>
            <a:ext cx="1313794" cy="861849"/>
          </a:xfrm>
          <a:custGeom>
            <a:avLst/>
            <a:gdLst>
              <a:gd name="connsiteX0" fmla="*/ 0 w 1313794"/>
              <a:gd name="connsiteY0" fmla="*/ 430925 h 861849"/>
              <a:gd name="connsiteX1" fmla="*/ 656897 w 1313794"/>
              <a:gd name="connsiteY1" fmla="*/ 0 h 861849"/>
              <a:gd name="connsiteX2" fmla="*/ 1313794 w 1313794"/>
              <a:gd name="connsiteY2" fmla="*/ 430925 h 861849"/>
              <a:gd name="connsiteX3" fmla="*/ 656897 w 1313794"/>
              <a:gd name="connsiteY3" fmla="*/ 861850 h 861849"/>
              <a:gd name="connsiteX4" fmla="*/ 0 w 1313794"/>
              <a:gd name="connsiteY4" fmla="*/ 430925 h 861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3794" h="861849" extrusionOk="0">
                <a:moveTo>
                  <a:pt x="0" y="430925"/>
                </a:moveTo>
                <a:cubicBezTo>
                  <a:pt x="-53585" y="195224"/>
                  <a:pt x="298540" y="4362"/>
                  <a:pt x="656897" y="0"/>
                </a:cubicBezTo>
                <a:cubicBezTo>
                  <a:pt x="1024991" y="10877"/>
                  <a:pt x="1314508" y="214735"/>
                  <a:pt x="1313794" y="430925"/>
                </a:cubicBezTo>
                <a:cubicBezTo>
                  <a:pt x="1290043" y="633084"/>
                  <a:pt x="1044403" y="891729"/>
                  <a:pt x="656897" y="861850"/>
                </a:cubicBezTo>
                <a:cubicBezTo>
                  <a:pt x="298315" y="846185"/>
                  <a:pt x="3622" y="675670"/>
                  <a:pt x="0" y="430925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65021699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7E3294-A265-794B-AADE-19AE7F9E86B2}"/>
              </a:ext>
            </a:extLst>
          </p:cNvPr>
          <p:cNvSpPr/>
          <p:nvPr/>
        </p:nvSpPr>
        <p:spPr>
          <a:xfrm>
            <a:off x="5949040" y="2817776"/>
            <a:ext cx="2606867" cy="225972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2F5BC1-F554-0F4C-A62D-4FB1F853BEC8}"/>
              </a:ext>
            </a:extLst>
          </p:cNvPr>
          <p:cNvSpPr/>
          <p:nvPr/>
        </p:nvSpPr>
        <p:spPr>
          <a:xfrm>
            <a:off x="5949040" y="5235685"/>
            <a:ext cx="2606867" cy="605828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111C17-0C28-3341-80A1-35F8854BCDA0}"/>
              </a:ext>
            </a:extLst>
          </p:cNvPr>
          <p:cNvSpPr/>
          <p:nvPr/>
        </p:nvSpPr>
        <p:spPr>
          <a:xfrm>
            <a:off x="9280516" y="2052731"/>
            <a:ext cx="5511732" cy="82125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41363E-7D72-534D-B177-814F59AADE00}"/>
              </a:ext>
            </a:extLst>
          </p:cNvPr>
          <p:cNvSpPr/>
          <p:nvPr/>
        </p:nvSpPr>
        <p:spPr>
          <a:xfrm>
            <a:off x="11309016" y="7012005"/>
            <a:ext cx="1376855" cy="67482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4C8780F-8C45-844B-B48C-EA0D725A985D}"/>
              </a:ext>
            </a:extLst>
          </p:cNvPr>
          <p:cNvCxnSpPr>
            <a:cxnSpLocks/>
          </p:cNvCxnSpPr>
          <p:nvPr/>
        </p:nvCxnSpPr>
        <p:spPr>
          <a:xfrm>
            <a:off x="8593822" y="7488889"/>
            <a:ext cx="1388856" cy="1346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nip Same Side Corner Rectangle 16">
            <a:extLst>
              <a:ext uri="{FF2B5EF4-FFF2-40B4-BE49-F238E27FC236}">
                <a16:creationId xmlns:a16="http://schemas.microsoft.com/office/drawing/2014/main" id="{7091B5F3-47E3-F14F-B7F9-A9A9ACF5C93E}"/>
              </a:ext>
            </a:extLst>
          </p:cNvPr>
          <p:cNvSpPr/>
          <p:nvPr/>
        </p:nvSpPr>
        <p:spPr>
          <a:xfrm rot="5400000">
            <a:off x="9837851" y="7189135"/>
            <a:ext cx="610218" cy="320565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8715AE-AEE1-4E43-85C2-936E19D4446E}"/>
              </a:ext>
            </a:extLst>
          </p:cNvPr>
          <p:cNvSpPr/>
          <p:nvPr/>
        </p:nvSpPr>
        <p:spPr>
          <a:xfrm>
            <a:off x="9308930" y="6290547"/>
            <a:ext cx="20765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b="1" dirty="0"/>
              <a:t>Ensemble</a:t>
            </a:r>
            <a:r>
              <a:rPr lang="zh-CN" altLang="en-US" sz="1600" dirty="0"/>
              <a:t> </a:t>
            </a:r>
            <a:r>
              <a:rPr lang="en-US" sz="1600" dirty="0"/>
              <a:t>F</a:t>
            </a:r>
            <a:r>
              <a:rPr lang="en-CN" sz="1600" dirty="0"/>
              <a:t>uture</a:t>
            </a:r>
            <a:r>
              <a:rPr lang="zh-CN" altLang="en-US" sz="1600" dirty="0"/>
              <a:t> </a:t>
            </a:r>
            <a:r>
              <a:rPr lang="en-US" altLang="zh-CN" sz="1600" dirty="0"/>
              <a:t>brief</a:t>
            </a:r>
            <a:r>
              <a:rPr lang="zh-CN" altLang="en-US" sz="1600" dirty="0"/>
              <a:t> </a:t>
            </a:r>
            <a:r>
              <a:rPr lang="en-CN" sz="1600" dirty="0"/>
              <a:t>﻿</a:t>
            </a:r>
            <a:br>
              <a:rPr lang="en-CN" sz="1600" dirty="0"/>
            </a:br>
            <a:r>
              <a:rPr lang="en-CN" sz="1600" dirty="0"/>
              <a:t>encoder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7435CD5-92A5-9D42-A997-B41B918D9A3E}"/>
              </a:ext>
            </a:extLst>
          </p:cNvPr>
          <p:cNvCxnSpPr>
            <a:cxnSpLocks/>
            <a:stCxn id="17" idx="3"/>
            <a:endCxn id="14" idx="1"/>
          </p:cNvCxnSpPr>
          <p:nvPr/>
        </p:nvCxnSpPr>
        <p:spPr>
          <a:xfrm flipV="1">
            <a:off x="10303243" y="7349417"/>
            <a:ext cx="1005770" cy="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CDC4237-2AEA-9442-AD11-C060F7179826}"/>
              </a:ext>
            </a:extLst>
          </p:cNvPr>
          <p:cNvSpPr txBox="1"/>
          <p:nvPr/>
        </p:nvSpPr>
        <p:spPr>
          <a:xfrm>
            <a:off x="11695915" y="7164747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GRU</a:t>
            </a:r>
            <a:endParaRPr lang="en-CN" dirty="0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38E3A694-0F39-E749-BB81-610AD9A6833F}"/>
              </a:ext>
            </a:extLst>
          </p:cNvPr>
          <p:cNvCxnSpPr>
            <a:cxnSpLocks/>
          </p:cNvCxnSpPr>
          <p:nvPr/>
        </p:nvCxnSpPr>
        <p:spPr>
          <a:xfrm flipH="1">
            <a:off x="11309016" y="7482919"/>
            <a:ext cx="1376855" cy="12700"/>
          </a:xfrm>
          <a:prstGeom prst="bentConnector5">
            <a:avLst>
              <a:gd name="adj1" fmla="val -16603"/>
              <a:gd name="adj2" fmla="val 4456787"/>
              <a:gd name="adj3" fmla="val 116603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10D885E-66D0-9F42-A294-56021FF2FE33}"/>
              </a:ext>
            </a:extLst>
          </p:cNvPr>
          <p:cNvSpPr txBox="1"/>
          <p:nvPr/>
        </p:nvSpPr>
        <p:spPr>
          <a:xfrm>
            <a:off x="13106285" y="7560094"/>
            <a:ext cx="1375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Hidden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endParaRPr lang="en-C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6B8CC35-2C81-D54C-B288-24F2E8BCC785}"/>
              </a:ext>
            </a:extLst>
          </p:cNvPr>
          <p:cNvSpPr/>
          <p:nvPr/>
        </p:nvSpPr>
        <p:spPr>
          <a:xfrm>
            <a:off x="11304773" y="8745137"/>
            <a:ext cx="1376855" cy="67482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847FD0-B2E7-4547-8281-12F91E993BA7}"/>
              </a:ext>
            </a:extLst>
          </p:cNvPr>
          <p:cNvSpPr txBox="1"/>
          <p:nvPr/>
        </p:nvSpPr>
        <p:spPr>
          <a:xfrm>
            <a:off x="11297780" y="8870204"/>
            <a:ext cx="1451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Brief</a:t>
            </a:r>
            <a:r>
              <a:rPr lang="zh-CN" altLang="en-US" dirty="0"/>
              <a:t> </a:t>
            </a:r>
            <a:r>
              <a:rPr lang="en-US" altLang="zh-CN" dirty="0"/>
              <a:t>decoder</a:t>
            </a:r>
            <a:endParaRPr lang="en-CN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E6E9E81-9D20-4642-82F9-D15033A15EB8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11993201" y="8041396"/>
            <a:ext cx="6359" cy="70374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3991F04C-DA45-6441-8A33-DD34A5602D1E}"/>
              </a:ext>
            </a:extLst>
          </p:cNvPr>
          <p:cNvCxnSpPr>
            <a:cxnSpLocks/>
          </p:cNvCxnSpPr>
          <p:nvPr/>
        </p:nvCxnSpPr>
        <p:spPr>
          <a:xfrm>
            <a:off x="10303245" y="7446114"/>
            <a:ext cx="1005769" cy="1485470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79F7AAC5-4FC0-3446-A2D2-ED9336F3415E}"/>
              </a:ext>
            </a:extLst>
          </p:cNvPr>
          <p:cNvSpPr/>
          <p:nvPr/>
        </p:nvSpPr>
        <p:spPr>
          <a:xfrm>
            <a:off x="5949040" y="11970420"/>
            <a:ext cx="2565909" cy="55721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42066B-AD7C-FD4F-90AC-620E0F54F549}"/>
              </a:ext>
            </a:extLst>
          </p:cNvPr>
          <p:cNvSpPr txBox="1"/>
          <p:nvPr/>
        </p:nvSpPr>
        <p:spPr>
          <a:xfrm>
            <a:off x="6449962" y="12064358"/>
            <a:ext cx="1519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﻿Privileged info</a:t>
            </a:r>
            <a:endParaRPr lang="en-CN" dirty="0"/>
          </a:p>
        </p:txBody>
      </p: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C5A81011-038A-A848-B555-01B9431B95EF}"/>
              </a:ext>
            </a:extLst>
          </p:cNvPr>
          <p:cNvCxnSpPr>
            <a:cxnSpLocks/>
          </p:cNvCxnSpPr>
          <p:nvPr/>
        </p:nvCxnSpPr>
        <p:spPr>
          <a:xfrm>
            <a:off x="10311725" y="7570075"/>
            <a:ext cx="1005769" cy="1485470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B30FA869-4BA1-1842-8240-990EB483476A}"/>
              </a:ext>
            </a:extLst>
          </p:cNvPr>
          <p:cNvSpPr txBox="1"/>
          <p:nvPr/>
        </p:nvSpPr>
        <p:spPr>
          <a:xfrm>
            <a:off x="6859991" y="717268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Lidia</a:t>
            </a:r>
            <a:endParaRPr lang="en-CN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3FB8D37-60FA-D645-834D-D82C80856A07}"/>
              </a:ext>
            </a:extLst>
          </p:cNvPr>
          <p:cNvSpPr txBox="1"/>
          <p:nvPr/>
        </p:nvSpPr>
        <p:spPr>
          <a:xfrm>
            <a:off x="6419122" y="9445905"/>
            <a:ext cx="1351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RGB</a:t>
            </a:r>
            <a:r>
              <a:rPr lang="zh-CN" altLang="en-US" dirty="0"/>
              <a:t> </a:t>
            </a:r>
            <a:r>
              <a:rPr lang="en-CN" dirty="0"/>
              <a:t>Camera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4A6D9A76-F0EB-6B47-966A-80B243415E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8833" y="7773745"/>
            <a:ext cx="1463465" cy="1693304"/>
          </a:xfrm>
          <a:prstGeom prst="rect">
            <a:avLst/>
          </a:prstGeom>
        </p:spPr>
      </p:pic>
      <p:sp>
        <p:nvSpPr>
          <p:cNvPr id="51" name="Snip Same Side Corner Rectangle 50">
            <a:extLst>
              <a:ext uri="{FF2B5EF4-FFF2-40B4-BE49-F238E27FC236}">
                <a16:creationId xmlns:a16="http://schemas.microsoft.com/office/drawing/2014/main" id="{8692FF7C-C64B-644B-BFCA-4EFF3D9DC745}"/>
              </a:ext>
            </a:extLst>
          </p:cNvPr>
          <p:cNvSpPr/>
          <p:nvPr/>
        </p:nvSpPr>
        <p:spPr>
          <a:xfrm rot="5400000">
            <a:off x="9937202" y="7345621"/>
            <a:ext cx="610218" cy="320565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313B577-8644-E74C-AEE2-B1D7EB444410}"/>
              </a:ext>
            </a:extLst>
          </p:cNvPr>
          <p:cNvCxnSpPr>
            <a:cxnSpLocks/>
          </p:cNvCxnSpPr>
          <p:nvPr/>
        </p:nvCxnSpPr>
        <p:spPr>
          <a:xfrm flipV="1">
            <a:off x="8564387" y="7739499"/>
            <a:ext cx="1528651" cy="1862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771D314-8380-4B41-AB62-2DBD2D5F1583}"/>
              </a:ext>
            </a:extLst>
          </p:cNvPr>
          <p:cNvSpPr/>
          <p:nvPr/>
        </p:nvSpPr>
        <p:spPr>
          <a:xfrm>
            <a:off x="10082030" y="12193312"/>
            <a:ext cx="1530725" cy="33432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Future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ground</a:t>
            </a:r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C70D858-85A4-FC46-8AAD-5DC029219BE7}"/>
              </a:ext>
            </a:extLst>
          </p:cNvPr>
          <p:cNvSpPr/>
          <p:nvPr/>
        </p:nvSpPr>
        <p:spPr>
          <a:xfrm>
            <a:off x="11934033" y="12193036"/>
            <a:ext cx="1530725" cy="33432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Future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front</a:t>
            </a:r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5F1DEEE-3E29-8247-808B-716BE0BBDE5D}"/>
              </a:ext>
            </a:extLst>
          </p:cNvPr>
          <p:cNvSpPr/>
          <p:nvPr/>
        </p:nvSpPr>
        <p:spPr>
          <a:xfrm>
            <a:off x="6129805" y="7604077"/>
            <a:ext cx="2064083" cy="2211160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05286F-8614-C44B-A530-32A98E032574}"/>
              </a:ext>
            </a:extLst>
          </p:cNvPr>
          <p:cNvSpPr/>
          <p:nvPr/>
        </p:nvSpPr>
        <p:spPr>
          <a:xfrm>
            <a:off x="6180972" y="10143504"/>
            <a:ext cx="2064083" cy="953135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4B46E91-4EA3-4544-9CCD-029E668509DD}"/>
              </a:ext>
            </a:extLst>
          </p:cNvPr>
          <p:cNvSpPr txBox="1"/>
          <p:nvPr/>
        </p:nvSpPr>
        <p:spPr>
          <a:xfrm>
            <a:off x="6504963" y="10435403"/>
            <a:ext cx="14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rollout</a:t>
            </a:r>
            <a:endParaRPr lang="en-CN" dirty="0"/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CA164589-B09A-E643-B50E-E89FE775481F}"/>
              </a:ext>
            </a:extLst>
          </p:cNvPr>
          <p:cNvCxnSpPr>
            <a:cxnSpLocks/>
          </p:cNvCxnSpPr>
          <p:nvPr/>
        </p:nvCxnSpPr>
        <p:spPr>
          <a:xfrm>
            <a:off x="10311725" y="7738893"/>
            <a:ext cx="1005769" cy="1485470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85BA87B6-F180-6545-8703-3285653726D9}"/>
              </a:ext>
            </a:extLst>
          </p:cNvPr>
          <p:cNvSpPr txBox="1"/>
          <p:nvPr/>
        </p:nvSpPr>
        <p:spPr>
          <a:xfrm>
            <a:off x="11168517" y="10898872"/>
            <a:ext cx="15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reconstruction</a:t>
            </a:r>
            <a:endParaRPr lang="en-CN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0039283-4186-5B43-8670-400E9FAAE3EF}"/>
              </a:ext>
            </a:extLst>
          </p:cNvPr>
          <p:cNvCxnSpPr>
            <a:cxnSpLocks/>
            <a:endCxn id="94" idx="1"/>
          </p:cNvCxnSpPr>
          <p:nvPr/>
        </p:nvCxnSpPr>
        <p:spPr>
          <a:xfrm flipH="1" flipV="1">
            <a:off x="11150675" y="4076002"/>
            <a:ext cx="29031" cy="3405765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E365472-7FD7-124B-AB30-F08CCA83EFD4}"/>
              </a:ext>
            </a:extLst>
          </p:cNvPr>
          <p:cNvCxnSpPr>
            <a:stCxn id="2" idx="3"/>
          </p:cNvCxnSpPr>
          <p:nvPr/>
        </p:nvCxnSpPr>
        <p:spPr>
          <a:xfrm>
            <a:off x="8473763" y="2468978"/>
            <a:ext cx="3998618" cy="61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8A3B7723-F532-5842-A2D0-D5E930C1C2A4}"/>
              </a:ext>
            </a:extLst>
          </p:cNvPr>
          <p:cNvSpPr txBox="1"/>
          <p:nvPr/>
        </p:nvSpPr>
        <p:spPr>
          <a:xfrm>
            <a:off x="12629406" y="2302194"/>
            <a:ext cx="1396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Local</a:t>
            </a:r>
            <a:r>
              <a:rPr lang="zh-CN" altLang="en-US" dirty="0"/>
              <a:t> </a:t>
            </a:r>
            <a:r>
              <a:rPr lang="en-US" altLang="zh-CN" dirty="0"/>
              <a:t>motion</a:t>
            </a:r>
            <a:endParaRPr lang="en-CN" dirty="0"/>
          </a:p>
        </p:txBody>
      </p:sp>
      <p:sp>
        <p:nvSpPr>
          <p:cNvPr id="77" name="Snip Same Side Corner Rectangle 76">
            <a:extLst>
              <a:ext uri="{FF2B5EF4-FFF2-40B4-BE49-F238E27FC236}">
                <a16:creationId xmlns:a16="http://schemas.microsoft.com/office/drawing/2014/main" id="{0371D23F-BB3B-8B45-8AA0-DA60B7B99A69}"/>
              </a:ext>
            </a:extLst>
          </p:cNvPr>
          <p:cNvSpPr/>
          <p:nvPr/>
        </p:nvSpPr>
        <p:spPr>
          <a:xfrm rot="5400000">
            <a:off x="10056260" y="7566281"/>
            <a:ext cx="610218" cy="320565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0EE9DE1-609C-2841-8FD1-CA4888A33DB3}"/>
              </a:ext>
            </a:extLst>
          </p:cNvPr>
          <p:cNvCxnSpPr>
            <a:cxnSpLocks/>
          </p:cNvCxnSpPr>
          <p:nvPr/>
        </p:nvCxnSpPr>
        <p:spPr>
          <a:xfrm>
            <a:off x="8593824" y="7883047"/>
            <a:ext cx="1616489" cy="2378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CACB3E85-7977-6F4E-B7DE-4B1ED1CC746F}"/>
              </a:ext>
            </a:extLst>
          </p:cNvPr>
          <p:cNvSpPr/>
          <p:nvPr/>
        </p:nvSpPr>
        <p:spPr>
          <a:xfrm>
            <a:off x="12472383" y="2171976"/>
            <a:ext cx="1710267" cy="59400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BB561F3-290F-214B-988C-DF3E994F2745}"/>
              </a:ext>
            </a:extLst>
          </p:cNvPr>
          <p:cNvSpPr txBox="1"/>
          <p:nvPr/>
        </p:nvSpPr>
        <p:spPr>
          <a:xfrm>
            <a:off x="11179800" y="3167224"/>
            <a:ext cx="1569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Gamma</a:t>
            </a:r>
            <a:r>
              <a:rPr lang="zh-CN" altLang="en-US" dirty="0"/>
              <a:t>  </a:t>
            </a:r>
            <a:r>
              <a:rPr lang="en-US" altLang="zh-CN" dirty="0"/>
              <a:t>decay</a:t>
            </a:r>
            <a:endParaRPr lang="en-CN" dirty="0"/>
          </a:p>
        </p:txBody>
      </p:sp>
      <p:sp>
        <p:nvSpPr>
          <p:cNvPr id="94" name="Snip Same Side Corner Rectangle 93">
            <a:extLst>
              <a:ext uri="{FF2B5EF4-FFF2-40B4-BE49-F238E27FC236}">
                <a16:creationId xmlns:a16="http://schemas.microsoft.com/office/drawing/2014/main" id="{A9A2A357-6F2F-EF4D-A1B4-FD508BC24C7F}"/>
              </a:ext>
            </a:extLst>
          </p:cNvPr>
          <p:cNvSpPr/>
          <p:nvPr/>
        </p:nvSpPr>
        <p:spPr>
          <a:xfrm>
            <a:off x="10845565" y="3755437"/>
            <a:ext cx="610218" cy="320565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B682694-2988-DB46-A551-6E51FA9875BB}"/>
              </a:ext>
            </a:extLst>
          </p:cNvPr>
          <p:cNvCxnSpPr>
            <a:endCxn id="94" idx="2"/>
          </p:cNvCxnSpPr>
          <p:nvPr/>
        </p:nvCxnSpPr>
        <p:spPr>
          <a:xfrm flipV="1">
            <a:off x="8593823" y="3915719"/>
            <a:ext cx="2251743" cy="160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8FE7DE12-0E62-AD47-B4E0-FCE91E4E2E97}"/>
              </a:ext>
            </a:extLst>
          </p:cNvPr>
          <p:cNvCxnSpPr>
            <a:cxnSpLocks/>
            <a:stCxn id="2" idx="3"/>
            <a:endCxn id="94" idx="2"/>
          </p:cNvCxnSpPr>
          <p:nvPr/>
        </p:nvCxnSpPr>
        <p:spPr>
          <a:xfrm>
            <a:off x="8473765" y="2468979"/>
            <a:ext cx="2371801" cy="1446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EBF8946-789C-1D42-9B7F-EE11B038F138}"/>
              </a:ext>
            </a:extLst>
          </p:cNvPr>
          <p:cNvCxnSpPr>
            <a:cxnSpLocks/>
            <a:stCxn id="94" idx="3"/>
          </p:cNvCxnSpPr>
          <p:nvPr/>
        </p:nvCxnSpPr>
        <p:spPr>
          <a:xfrm flipV="1">
            <a:off x="11150675" y="2475982"/>
            <a:ext cx="29031" cy="1279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Elbow Connector 104">
            <a:extLst>
              <a:ext uri="{FF2B5EF4-FFF2-40B4-BE49-F238E27FC236}">
                <a16:creationId xmlns:a16="http://schemas.microsoft.com/office/drawing/2014/main" id="{ADF4B4E9-7B5E-A848-A921-6FC05993560C}"/>
              </a:ext>
            </a:extLst>
          </p:cNvPr>
          <p:cNvCxnSpPr>
            <a:stCxn id="91" idx="2"/>
            <a:endCxn id="94" idx="0"/>
          </p:cNvCxnSpPr>
          <p:nvPr/>
        </p:nvCxnSpPr>
        <p:spPr>
          <a:xfrm rot="5400000">
            <a:off x="11816783" y="2404985"/>
            <a:ext cx="1149737" cy="18717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105">
            <a:extLst>
              <a:ext uri="{FF2B5EF4-FFF2-40B4-BE49-F238E27FC236}">
                <a16:creationId xmlns:a16="http://schemas.microsoft.com/office/drawing/2014/main" id="{8E6B51F5-C6CF-874B-9EFE-DD44DE22E5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08378" y="1860032"/>
            <a:ext cx="1244600" cy="1231900"/>
          </a:xfrm>
          <a:prstGeom prst="rect">
            <a:avLst/>
          </a:prstGeom>
        </p:spPr>
      </p:pic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50FE659-B4C5-B84B-9E9F-CB7A6CBA173C}"/>
              </a:ext>
            </a:extLst>
          </p:cNvPr>
          <p:cNvCxnSpPr>
            <a:stCxn id="91" idx="3"/>
            <a:endCxn id="106" idx="1"/>
          </p:cNvCxnSpPr>
          <p:nvPr/>
        </p:nvCxnSpPr>
        <p:spPr>
          <a:xfrm>
            <a:off x="14182650" y="2468980"/>
            <a:ext cx="1325729" cy="7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F671ADB0-9915-5C4B-97E1-91E8451422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66150" y="2949544"/>
            <a:ext cx="5633126" cy="6289992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5A01301D-6AEC-6F4D-A88E-9995A22AAC8F}"/>
              </a:ext>
            </a:extLst>
          </p:cNvPr>
          <p:cNvSpPr/>
          <p:nvPr/>
        </p:nvSpPr>
        <p:spPr>
          <a:xfrm>
            <a:off x="9982677" y="857182"/>
            <a:ext cx="2042596" cy="379311"/>
          </a:xfrm>
          <a:prstGeom prst="rect">
            <a:avLst/>
          </a:prstGeom>
          <a:ln w="190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Navigation</a:t>
            </a:r>
            <a:r>
              <a:rPr lang="zh-CN" altLang="en-US" dirty="0"/>
              <a:t> </a:t>
            </a:r>
            <a:r>
              <a:rPr lang="en-US" altLang="zh-CN" dirty="0"/>
              <a:t>planner</a:t>
            </a:r>
            <a:endParaRPr lang="en-CN" dirty="0"/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C273A3B-9A43-0748-82AB-3456E5B180E0}"/>
              </a:ext>
            </a:extLst>
          </p:cNvPr>
          <p:cNvCxnSpPr>
            <a:cxnSpLocks/>
            <a:endCxn id="113" idx="2"/>
          </p:cNvCxnSpPr>
          <p:nvPr/>
        </p:nvCxnSpPr>
        <p:spPr>
          <a:xfrm flipH="1" flipV="1">
            <a:off x="11003975" y="1236493"/>
            <a:ext cx="33918" cy="2492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>
            <a:extLst>
              <a:ext uri="{FF2B5EF4-FFF2-40B4-BE49-F238E27FC236}">
                <a16:creationId xmlns:a16="http://schemas.microsoft.com/office/drawing/2014/main" id="{26587371-C8FA-B840-8064-7880935BC350}"/>
              </a:ext>
            </a:extLst>
          </p:cNvPr>
          <p:cNvCxnSpPr>
            <a:stCxn id="113" idx="1"/>
            <a:endCxn id="2" idx="0"/>
          </p:cNvCxnSpPr>
          <p:nvPr/>
        </p:nvCxnSpPr>
        <p:spPr>
          <a:xfrm rot="10800000" flipV="1">
            <a:off x="7170331" y="1046837"/>
            <a:ext cx="2812346" cy="123747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DE73BEF-B396-474B-943E-1A8DD458F7A2}"/>
              </a:ext>
            </a:extLst>
          </p:cNvPr>
          <p:cNvSpPr txBox="1"/>
          <p:nvPr/>
        </p:nvSpPr>
        <p:spPr>
          <a:xfrm>
            <a:off x="11454472" y="1538868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block</a:t>
            </a:r>
            <a:endParaRPr lang="en-C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FC9CBB0-3EAD-2740-A96D-8976C2508605}"/>
              </a:ext>
            </a:extLst>
          </p:cNvPr>
          <p:cNvSpPr txBox="1"/>
          <p:nvPr/>
        </p:nvSpPr>
        <p:spPr>
          <a:xfrm>
            <a:off x="8042198" y="557561"/>
            <a:ext cx="784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replan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140779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144">
            <a:extLst>
              <a:ext uri="{FF2B5EF4-FFF2-40B4-BE49-F238E27FC236}">
                <a16:creationId xmlns:a16="http://schemas.microsoft.com/office/drawing/2014/main" id="{834FE715-3558-0543-9EB0-847DB2D22A2F}"/>
              </a:ext>
            </a:extLst>
          </p:cNvPr>
          <p:cNvSpPr/>
          <p:nvPr/>
        </p:nvSpPr>
        <p:spPr>
          <a:xfrm>
            <a:off x="10857720" y="1427287"/>
            <a:ext cx="4360846" cy="2287087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48418-5D1C-4946-B9FE-D0B93A73EE82}"/>
              </a:ext>
            </a:extLst>
          </p:cNvPr>
          <p:cNvSpPr txBox="1"/>
          <p:nvPr/>
        </p:nvSpPr>
        <p:spPr>
          <a:xfrm>
            <a:off x="10098251" y="762624"/>
            <a:ext cx="512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pretrained</a:t>
            </a:r>
            <a:r>
              <a:rPr lang="en-US" dirty="0"/>
              <a:t>﻿</a:t>
            </a:r>
            <a:r>
              <a:rPr lang="zh-CN" altLang="en-US" dirty="0"/>
              <a:t> </a:t>
            </a:r>
            <a:r>
              <a:rPr lang="en-US" dirty="0"/>
              <a:t>robust perceptive</a:t>
            </a:r>
            <a:r>
              <a:rPr lang="zh-CN" altLang="en-US" dirty="0"/>
              <a:t> </a:t>
            </a:r>
            <a:r>
              <a:rPr lang="en-US" dirty="0"/>
              <a:t>locomotion</a:t>
            </a:r>
            <a:r>
              <a:rPr lang="zh-CN" altLang="en-US" dirty="0"/>
              <a:t> </a:t>
            </a:r>
            <a:r>
              <a:rPr lang="en-US" altLang="zh-CN" dirty="0"/>
              <a:t>policy</a:t>
            </a:r>
            <a:r>
              <a:rPr lang="zh-CN" altLang="en-US" dirty="0"/>
              <a:t> </a:t>
            </a:r>
            <a:r>
              <a:rPr lang="en-US" altLang="zh-CN" dirty="0"/>
              <a:t>[1]</a:t>
            </a:r>
            <a:endParaRPr lang="en-CN" dirty="0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05FEFB24-1DC9-4F47-9B67-635D2DC64CF4}"/>
              </a:ext>
            </a:extLst>
          </p:cNvPr>
          <p:cNvSpPr/>
          <p:nvPr/>
        </p:nvSpPr>
        <p:spPr>
          <a:xfrm>
            <a:off x="5262686" y="1561156"/>
            <a:ext cx="2615973" cy="646331"/>
          </a:xfrm>
          <a:prstGeom prst="rect">
            <a:avLst/>
          </a:prstGeom>
          <a:ln w="381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CN" dirty="0"/>
              <a:t>﻿Command</a:t>
            </a:r>
            <a:r>
              <a:rPr lang="zh-CN" altLang="en-US" dirty="0"/>
              <a:t> </a:t>
            </a:r>
            <a:br>
              <a:rPr lang="en-US" altLang="zh-CN" dirty="0"/>
            </a:br>
            <a:r>
              <a:rPr lang="en-US" altLang="zh-CN" dirty="0"/>
              <a:t>﻿﻿Proprioception</a:t>
            </a:r>
            <a:r>
              <a:rPr lang="zh-CN" altLang="en-US" dirty="0"/>
              <a:t> </a:t>
            </a:r>
            <a:r>
              <a:rPr lang="en-US" altLang="zh-CN" dirty="0"/>
              <a:t>sequential</a:t>
            </a:r>
            <a:endParaRPr lang="en-CN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84E6002C-AA12-314F-A07F-0F68CF8CF543}"/>
              </a:ext>
            </a:extLst>
          </p:cNvPr>
          <p:cNvSpPr/>
          <p:nvPr/>
        </p:nvSpPr>
        <p:spPr>
          <a:xfrm>
            <a:off x="11745366" y="2005720"/>
            <a:ext cx="1675150" cy="847659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3C9033-D9B9-3E43-B728-DC8FEAF24126}"/>
              </a:ext>
            </a:extLst>
          </p:cNvPr>
          <p:cNvSpPr txBox="1"/>
          <p:nvPr/>
        </p:nvSpPr>
        <p:spPr>
          <a:xfrm>
            <a:off x="11812922" y="2244883"/>
            <a:ext cx="1540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Belief</a:t>
            </a:r>
            <a:r>
              <a:rPr lang="zh-CN" altLang="en-US" dirty="0"/>
              <a:t> </a:t>
            </a:r>
            <a:r>
              <a:rPr lang="en-US" altLang="zh-CN" dirty="0"/>
              <a:t>encoder</a:t>
            </a:r>
            <a:endParaRPr lang="en-CN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FB4A23-36ED-D147-A833-93C6CF0A0413}"/>
              </a:ext>
            </a:extLst>
          </p:cNvPr>
          <p:cNvCxnSpPr>
            <a:cxnSpLocks/>
            <a:stCxn id="146" idx="3"/>
          </p:cNvCxnSpPr>
          <p:nvPr/>
        </p:nvCxnSpPr>
        <p:spPr>
          <a:xfrm>
            <a:off x="7878659" y="1884322"/>
            <a:ext cx="2979061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EB875C1D-6A0C-3A4F-9D25-2896BB31C22D}"/>
              </a:ext>
            </a:extLst>
          </p:cNvPr>
          <p:cNvCxnSpPr>
            <a:cxnSpLocks/>
          </p:cNvCxnSpPr>
          <p:nvPr/>
        </p:nvCxnSpPr>
        <p:spPr>
          <a:xfrm>
            <a:off x="13236571" y="2309697"/>
            <a:ext cx="634098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7289877D-6FB3-2141-8DC5-99F6E612B037}"/>
              </a:ext>
            </a:extLst>
          </p:cNvPr>
          <p:cNvSpPr/>
          <p:nvPr/>
        </p:nvSpPr>
        <p:spPr>
          <a:xfrm>
            <a:off x="13870669" y="1697723"/>
            <a:ext cx="1007390" cy="847659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DB299C-675A-CE42-8AA9-50D0B41FBC70}"/>
              </a:ext>
            </a:extLst>
          </p:cNvPr>
          <p:cNvSpPr txBox="1"/>
          <p:nvPr/>
        </p:nvSpPr>
        <p:spPr>
          <a:xfrm>
            <a:off x="14069171" y="193688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MLP</a:t>
            </a:r>
            <a:endParaRPr lang="en-CN" dirty="0"/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EB5DD10C-AFAF-B54E-93D7-C2AE3D46086B}"/>
              </a:ext>
            </a:extLst>
          </p:cNvPr>
          <p:cNvCxnSpPr>
            <a:cxnSpLocks/>
            <a:stCxn id="147" idx="3"/>
            <a:endCxn id="147" idx="1"/>
          </p:cNvCxnSpPr>
          <p:nvPr/>
        </p:nvCxnSpPr>
        <p:spPr>
          <a:xfrm flipH="1">
            <a:off x="11745366" y="2429550"/>
            <a:ext cx="1675150" cy="12700"/>
          </a:xfrm>
          <a:prstGeom prst="bentConnector5">
            <a:avLst>
              <a:gd name="adj1" fmla="val -13647"/>
              <a:gd name="adj2" fmla="val 6967756"/>
              <a:gd name="adj3" fmla="val 113647"/>
            </a:avLst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718DB1F-79BD-A541-A7B0-DE18518931C1}"/>
              </a:ext>
            </a:extLst>
          </p:cNvPr>
          <p:cNvSpPr txBox="1"/>
          <p:nvPr/>
        </p:nvSpPr>
        <p:spPr>
          <a:xfrm>
            <a:off x="13760719" y="2840713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hidden</a:t>
            </a:r>
            <a:endParaRPr lang="en-CN" dirty="0"/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4B5889FC-0DE7-4343-8EC9-D7EB83BDCCE5}"/>
              </a:ext>
            </a:extLst>
          </p:cNvPr>
          <p:cNvCxnSpPr>
            <a:cxnSpLocks/>
          </p:cNvCxnSpPr>
          <p:nvPr/>
        </p:nvCxnSpPr>
        <p:spPr>
          <a:xfrm>
            <a:off x="14878059" y="2063889"/>
            <a:ext cx="634098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D7287CE-F188-8E4B-9239-2FD49CC08970}"/>
              </a:ext>
            </a:extLst>
          </p:cNvPr>
          <p:cNvSpPr txBox="1"/>
          <p:nvPr/>
        </p:nvSpPr>
        <p:spPr>
          <a:xfrm>
            <a:off x="15890802" y="1106503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action</a:t>
            </a:r>
            <a:endParaRPr lang="en-C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3E3EF59-F67C-1B42-A607-E7606CD2B37D}"/>
              </a:ext>
            </a:extLst>
          </p:cNvPr>
          <p:cNvSpPr/>
          <p:nvPr/>
        </p:nvSpPr>
        <p:spPr>
          <a:xfrm>
            <a:off x="214647" y="1492306"/>
            <a:ext cx="4360846" cy="5954804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05591D-4000-944E-815E-87AE9D4E958D}"/>
              </a:ext>
            </a:extLst>
          </p:cNvPr>
          <p:cNvSpPr txBox="1"/>
          <p:nvPr/>
        </p:nvSpPr>
        <p:spPr>
          <a:xfrm>
            <a:off x="214647" y="1131956"/>
            <a:ext cx="1815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Global</a:t>
            </a:r>
            <a:r>
              <a:rPr lang="zh-CN" altLang="en-US" dirty="0"/>
              <a:t> </a:t>
            </a:r>
            <a:r>
              <a:rPr lang="en-US" altLang="zh-CN" dirty="0"/>
              <a:t>navigation</a:t>
            </a:r>
            <a:endParaRPr lang="en-CN" dirty="0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145C114-D57B-454F-BE96-1594A1DA3041}"/>
              </a:ext>
            </a:extLst>
          </p:cNvPr>
          <p:cNvSpPr/>
          <p:nvPr/>
        </p:nvSpPr>
        <p:spPr>
          <a:xfrm>
            <a:off x="408865" y="4603925"/>
            <a:ext cx="3810674" cy="252156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F24BD8-475A-114F-99C5-90F03BFF7ED6}"/>
              </a:ext>
            </a:extLst>
          </p:cNvPr>
          <p:cNvSpPr txBox="1"/>
          <p:nvPr/>
        </p:nvSpPr>
        <p:spPr>
          <a:xfrm>
            <a:off x="1209957" y="4614934"/>
            <a:ext cx="220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Static</a:t>
            </a:r>
            <a:r>
              <a:rPr lang="zh-CN" altLang="en-US" dirty="0"/>
              <a:t> </a:t>
            </a:r>
            <a:r>
              <a:rPr lang="en-US" altLang="zh-CN" dirty="0"/>
              <a:t>navigation</a:t>
            </a:r>
            <a:r>
              <a:rPr lang="zh-CN" altLang="en-US" dirty="0"/>
              <a:t> </a:t>
            </a:r>
            <a:r>
              <a:rPr lang="en-US" altLang="zh-CN" dirty="0"/>
              <a:t>Map</a:t>
            </a:r>
            <a:endParaRPr lang="en-CN" dirty="0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3F56377B-7787-8844-B767-93FE44C33974}"/>
              </a:ext>
            </a:extLst>
          </p:cNvPr>
          <p:cNvSpPr/>
          <p:nvPr/>
        </p:nvSpPr>
        <p:spPr>
          <a:xfrm>
            <a:off x="408865" y="1694978"/>
            <a:ext cx="3810674" cy="252156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FE1284A-B279-8248-9363-A7BAFCE0CA6D}"/>
              </a:ext>
            </a:extLst>
          </p:cNvPr>
          <p:cNvSpPr/>
          <p:nvPr/>
        </p:nvSpPr>
        <p:spPr>
          <a:xfrm>
            <a:off x="494010" y="1751874"/>
            <a:ext cx="3678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dirty="0"/>
              <a:t>Navigation Planning</a:t>
            </a:r>
            <a:r>
              <a:rPr lang="zh-CN" altLang="en-US" dirty="0"/>
              <a:t> </a:t>
            </a:r>
            <a:r>
              <a:rPr lang="en-US" altLang="zh-CN" dirty="0"/>
              <a:t>algorithms</a:t>
            </a:r>
            <a:endParaRPr lang="en-CN" dirty="0"/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E4236588-8FDB-A245-A999-90A20A7CF57A}"/>
              </a:ext>
            </a:extLst>
          </p:cNvPr>
          <p:cNvCxnSpPr>
            <a:cxnSpLocks/>
            <a:endCxn id="146" idx="1"/>
          </p:cNvCxnSpPr>
          <p:nvPr/>
        </p:nvCxnSpPr>
        <p:spPr>
          <a:xfrm>
            <a:off x="4219539" y="1884322"/>
            <a:ext cx="1043147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0F7839B3-73D2-A549-95C7-57535D17197D}"/>
              </a:ext>
            </a:extLst>
          </p:cNvPr>
          <p:cNvCxnSpPr>
            <a:cxnSpLocks/>
            <a:stCxn id="151" idx="0"/>
            <a:endCxn id="152" idx="2"/>
          </p:cNvCxnSpPr>
          <p:nvPr/>
        </p:nvCxnSpPr>
        <p:spPr>
          <a:xfrm flipV="1">
            <a:off x="2314202" y="4216545"/>
            <a:ext cx="0" cy="38738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EDFDD2B8-3F04-2141-8256-4A86AAC25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63" y="5098330"/>
            <a:ext cx="3162300" cy="1879600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81315124-B2BA-524B-8062-CBE8AF7E2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585" y="2139254"/>
            <a:ext cx="3025490" cy="2047554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C59DC529-AAA5-F143-8C55-A85C017B9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9779" y="1475835"/>
            <a:ext cx="1288604" cy="1176107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3D8E8722-97FC-BC4E-B463-62BDED6708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903" y="9568397"/>
            <a:ext cx="7681431" cy="2702981"/>
          </a:xfrm>
          <a:prstGeom prst="rect">
            <a:avLst/>
          </a:prstGeom>
        </p:spPr>
      </p:pic>
      <p:sp>
        <p:nvSpPr>
          <p:cNvPr id="166" name="Rectangle 165">
            <a:extLst>
              <a:ext uri="{FF2B5EF4-FFF2-40B4-BE49-F238E27FC236}">
                <a16:creationId xmlns:a16="http://schemas.microsoft.com/office/drawing/2014/main" id="{441290C2-6AAF-0846-8592-87148D69854D}"/>
              </a:ext>
            </a:extLst>
          </p:cNvPr>
          <p:cNvSpPr/>
          <p:nvPr/>
        </p:nvSpPr>
        <p:spPr>
          <a:xfrm>
            <a:off x="214648" y="9099217"/>
            <a:ext cx="8107942" cy="3615390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E655D92-DAFB-5B48-AC6A-0AAC0DF2776A}"/>
              </a:ext>
            </a:extLst>
          </p:cNvPr>
          <p:cNvSpPr txBox="1"/>
          <p:nvPr/>
        </p:nvSpPr>
        <p:spPr>
          <a:xfrm>
            <a:off x="1455573" y="9199065"/>
            <a:ext cx="642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Domain</a:t>
            </a:r>
            <a:r>
              <a:rPr lang="zh-CN" altLang="en-US" dirty="0"/>
              <a:t> </a:t>
            </a:r>
            <a:r>
              <a:rPr lang="en-US" altLang="zh-CN" dirty="0"/>
              <a:t>randomization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terrains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i="1" dirty="0">
                <a:highlight>
                  <a:srgbClr val="FFFF00"/>
                </a:highlight>
              </a:rPr>
              <a:t>danger</a:t>
            </a:r>
            <a:r>
              <a:rPr lang="zh-CN" altLang="en-US" i="1" dirty="0">
                <a:highlight>
                  <a:srgbClr val="FFFF00"/>
                </a:highlight>
              </a:rPr>
              <a:t> </a:t>
            </a:r>
            <a:r>
              <a:rPr lang="en-US" altLang="zh-CN" i="1" dirty="0">
                <a:highlight>
                  <a:srgbClr val="FFFF00"/>
                </a:highlight>
              </a:rPr>
              <a:t>obstacles</a:t>
            </a:r>
            <a:endParaRPr lang="en-CN" i="1" dirty="0">
              <a:highlight>
                <a:srgbClr val="FFFF00"/>
              </a:highlight>
            </a:endParaRP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63FDB353-F0F3-824F-9719-A623408F11EB}"/>
              </a:ext>
            </a:extLst>
          </p:cNvPr>
          <p:cNvCxnSpPr>
            <a:cxnSpLocks/>
          </p:cNvCxnSpPr>
          <p:nvPr/>
        </p:nvCxnSpPr>
        <p:spPr>
          <a:xfrm flipV="1">
            <a:off x="1886029" y="7125492"/>
            <a:ext cx="0" cy="195951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tangle 169">
            <a:extLst>
              <a:ext uri="{FF2B5EF4-FFF2-40B4-BE49-F238E27FC236}">
                <a16:creationId xmlns:a16="http://schemas.microsoft.com/office/drawing/2014/main" id="{6CDF587F-7DCE-3549-87E1-61C03A326156}"/>
              </a:ext>
            </a:extLst>
          </p:cNvPr>
          <p:cNvSpPr/>
          <p:nvPr/>
        </p:nvSpPr>
        <p:spPr>
          <a:xfrm>
            <a:off x="214647" y="8715672"/>
            <a:ext cx="1388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Environment</a:t>
            </a:r>
            <a:endParaRPr lang="en-CN" dirty="0"/>
          </a:p>
        </p:txBody>
      </p:sp>
      <p:sp>
        <p:nvSpPr>
          <p:cNvPr id="173" name="Cross 172">
            <a:extLst>
              <a:ext uri="{FF2B5EF4-FFF2-40B4-BE49-F238E27FC236}">
                <a16:creationId xmlns:a16="http://schemas.microsoft.com/office/drawing/2014/main" id="{F886441B-FDD2-6E44-963A-47FDA8645228}"/>
              </a:ext>
            </a:extLst>
          </p:cNvPr>
          <p:cNvSpPr/>
          <p:nvPr/>
        </p:nvSpPr>
        <p:spPr>
          <a:xfrm rot="1240794">
            <a:off x="2160111" y="10911485"/>
            <a:ext cx="178466" cy="194176"/>
          </a:xfrm>
          <a:prstGeom prst="plus">
            <a:avLst>
              <a:gd name="adj" fmla="val 4360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4" name="Cross 173">
            <a:extLst>
              <a:ext uri="{FF2B5EF4-FFF2-40B4-BE49-F238E27FC236}">
                <a16:creationId xmlns:a16="http://schemas.microsoft.com/office/drawing/2014/main" id="{D5CD0455-3E11-4E49-B6B0-5F954BFB60B6}"/>
              </a:ext>
            </a:extLst>
          </p:cNvPr>
          <p:cNvSpPr/>
          <p:nvPr/>
        </p:nvSpPr>
        <p:spPr>
          <a:xfrm rot="1240794">
            <a:off x="1946855" y="10659801"/>
            <a:ext cx="178466" cy="194176"/>
          </a:xfrm>
          <a:prstGeom prst="plus">
            <a:avLst>
              <a:gd name="adj" fmla="val 4360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5" name="Cross 174">
            <a:extLst>
              <a:ext uri="{FF2B5EF4-FFF2-40B4-BE49-F238E27FC236}">
                <a16:creationId xmlns:a16="http://schemas.microsoft.com/office/drawing/2014/main" id="{3859D303-7381-2341-9571-90E92ADE19A5}"/>
              </a:ext>
            </a:extLst>
          </p:cNvPr>
          <p:cNvSpPr/>
          <p:nvPr/>
        </p:nvSpPr>
        <p:spPr>
          <a:xfrm rot="1240794">
            <a:off x="4604029" y="11425238"/>
            <a:ext cx="178466" cy="194176"/>
          </a:xfrm>
          <a:prstGeom prst="plus">
            <a:avLst>
              <a:gd name="adj" fmla="val 4360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6" name="Cross 175">
            <a:extLst>
              <a:ext uri="{FF2B5EF4-FFF2-40B4-BE49-F238E27FC236}">
                <a16:creationId xmlns:a16="http://schemas.microsoft.com/office/drawing/2014/main" id="{1661CFEA-6397-A14C-BF95-68129C3E911D}"/>
              </a:ext>
            </a:extLst>
          </p:cNvPr>
          <p:cNvSpPr/>
          <p:nvPr/>
        </p:nvSpPr>
        <p:spPr>
          <a:xfrm rot="1240794">
            <a:off x="4756429" y="11577638"/>
            <a:ext cx="178466" cy="194176"/>
          </a:xfrm>
          <a:prstGeom prst="plus">
            <a:avLst>
              <a:gd name="adj" fmla="val 4360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7" name="Cross 176">
            <a:extLst>
              <a:ext uri="{FF2B5EF4-FFF2-40B4-BE49-F238E27FC236}">
                <a16:creationId xmlns:a16="http://schemas.microsoft.com/office/drawing/2014/main" id="{88F890CB-450D-F841-ACF0-5517FE726C4E}"/>
              </a:ext>
            </a:extLst>
          </p:cNvPr>
          <p:cNvSpPr/>
          <p:nvPr/>
        </p:nvSpPr>
        <p:spPr>
          <a:xfrm rot="1240794">
            <a:off x="7627924" y="10945144"/>
            <a:ext cx="178466" cy="194176"/>
          </a:xfrm>
          <a:prstGeom prst="plus">
            <a:avLst>
              <a:gd name="adj" fmla="val 4360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8" name="Cross 177">
            <a:extLst>
              <a:ext uri="{FF2B5EF4-FFF2-40B4-BE49-F238E27FC236}">
                <a16:creationId xmlns:a16="http://schemas.microsoft.com/office/drawing/2014/main" id="{3148A748-D445-CE44-8C00-8DF222E72B48}"/>
              </a:ext>
            </a:extLst>
          </p:cNvPr>
          <p:cNvSpPr/>
          <p:nvPr/>
        </p:nvSpPr>
        <p:spPr>
          <a:xfrm rot="1240794">
            <a:off x="6069519" y="11547583"/>
            <a:ext cx="178466" cy="194176"/>
          </a:xfrm>
          <a:prstGeom prst="plus">
            <a:avLst>
              <a:gd name="adj" fmla="val 4360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9" name="Cross 178">
            <a:extLst>
              <a:ext uri="{FF2B5EF4-FFF2-40B4-BE49-F238E27FC236}">
                <a16:creationId xmlns:a16="http://schemas.microsoft.com/office/drawing/2014/main" id="{FAA1CF88-CCDD-9743-ADF5-250A1E6CFFBF}"/>
              </a:ext>
            </a:extLst>
          </p:cNvPr>
          <p:cNvSpPr/>
          <p:nvPr/>
        </p:nvSpPr>
        <p:spPr>
          <a:xfrm rot="1240794">
            <a:off x="819641" y="11547583"/>
            <a:ext cx="178466" cy="194176"/>
          </a:xfrm>
          <a:prstGeom prst="plus">
            <a:avLst>
              <a:gd name="adj" fmla="val 4360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0" name="Cross 179">
            <a:extLst>
              <a:ext uri="{FF2B5EF4-FFF2-40B4-BE49-F238E27FC236}">
                <a16:creationId xmlns:a16="http://schemas.microsoft.com/office/drawing/2014/main" id="{7C45780A-CE52-8F48-9246-06108563F5AD}"/>
              </a:ext>
            </a:extLst>
          </p:cNvPr>
          <p:cNvSpPr/>
          <p:nvPr/>
        </p:nvSpPr>
        <p:spPr>
          <a:xfrm rot="1240794">
            <a:off x="930718" y="12370339"/>
            <a:ext cx="178466" cy="194176"/>
          </a:xfrm>
          <a:prstGeom prst="plus">
            <a:avLst>
              <a:gd name="adj" fmla="val 4360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0672F42F-BBEE-874C-AA95-223F47FFB2F4}"/>
              </a:ext>
            </a:extLst>
          </p:cNvPr>
          <p:cNvSpPr txBox="1"/>
          <p:nvPr/>
        </p:nvSpPr>
        <p:spPr>
          <a:xfrm>
            <a:off x="1137720" y="12271378"/>
            <a:ext cx="178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Danger</a:t>
            </a:r>
            <a:r>
              <a:rPr lang="zh-CN" altLang="en-US" dirty="0"/>
              <a:t> </a:t>
            </a:r>
            <a:r>
              <a:rPr lang="en-US" altLang="zh-CN" dirty="0"/>
              <a:t>obstacles</a:t>
            </a:r>
            <a:endParaRPr lang="en-CN" dirty="0"/>
          </a:p>
        </p:txBody>
      </p:sp>
      <p:pic>
        <p:nvPicPr>
          <p:cNvPr id="188" name="Picture 187">
            <a:extLst>
              <a:ext uri="{FF2B5EF4-FFF2-40B4-BE49-F238E27FC236}">
                <a16:creationId xmlns:a16="http://schemas.microsoft.com/office/drawing/2014/main" id="{020BA085-FDB9-8F41-92D5-534E1BA5F0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8900" y="2675550"/>
            <a:ext cx="2136461" cy="1816990"/>
          </a:xfrm>
          <a:prstGeom prst="rect">
            <a:avLst/>
          </a:prstGeom>
        </p:spPr>
      </p:pic>
      <p:sp>
        <p:nvSpPr>
          <p:cNvPr id="189" name="Rectangle 188">
            <a:extLst>
              <a:ext uri="{FF2B5EF4-FFF2-40B4-BE49-F238E27FC236}">
                <a16:creationId xmlns:a16="http://schemas.microsoft.com/office/drawing/2014/main" id="{8D2A102D-9F6B-AB45-91E5-475E80C31A54}"/>
              </a:ext>
            </a:extLst>
          </p:cNvPr>
          <p:cNvSpPr/>
          <p:nvPr/>
        </p:nvSpPr>
        <p:spPr>
          <a:xfrm>
            <a:off x="5262685" y="2329054"/>
            <a:ext cx="2635955" cy="22858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384565EB-EE58-0D4D-93E7-972D4CBC0E43}"/>
              </a:ext>
            </a:extLst>
          </p:cNvPr>
          <p:cNvSpPr txBox="1"/>
          <p:nvPr/>
        </p:nvSpPr>
        <p:spPr>
          <a:xfrm>
            <a:off x="5661705" y="2329054"/>
            <a:ext cx="181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Noisy</a:t>
            </a:r>
            <a:r>
              <a:rPr lang="zh-CN" altLang="en-US" dirty="0"/>
              <a:t> </a:t>
            </a:r>
            <a:r>
              <a:rPr lang="en-US" altLang="zh-CN" dirty="0"/>
              <a:t>height</a:t>
            </a:r>
            <a:r>
              <a:rPr lang="zh-CN" altLang="en-US" dirty="0"/>
              <a:t> </a:t>
            </a:r>
            <a:r>
              <a:rPr lang="en-US" altLang="zh-CN" dirty="0"/>
              <a:t>scan</a:t>
            </a:r>
            <a:endParaRPr lang="en-CN" dirty="0"/>
          </a:p>
        </p:txBody>
      </p:sp>
      <p:cxnSp>
        <p:nvCxnSpPr>
          <p:cNvPr id="192" name="Elbow Connector 191">
            <a:extLst>
              <a:ext uri="{FF2B5EF4-FFF2-40B4-BE49-F238E27FC236}">
                <a16:creationId xmlns:a16="http://schemas.microsoft.com/office/drawing/2014/main" id="{70C5B295-1EA6-4246-BD3B-500786B8CBBC}"/>
              </a:ext>
            </a:extLst>
          </p:cNvPr>
          <p:cNvCxnSpPr>
            <a:cxnSpLocks/>
            <a:endCxn id="189" idx="1"/>
          </p:cNvCxnSpPr>
          <p:nvPr/>
        </p:nvCxnSpPr>
        <p:spPr>
          <a:xfrm rot="5400000" flipH="1" flipV="1">
            <a:off x="2304184" y="6135589"/>
            <a:ext cx="5622096" cy="29490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2" name="Picture 201">
            <a:extLst>
              <a:ext uri="{FF2B5EF4-FFF2-40B4-BE49-F238E27FC236}">
                <a16:creationId xmlns:a16="http://schemas.microsoft.com/office/drawing/2014/main" id="{1013FB80-F6B8-0245-97E0-B0E408562D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7393" y="5339863"/>
            <a:ext cx="2217183" cy="1300657"/>
          </a:xfrm>
          <a:prstGeom prst="rect">
            <a:avLst/>
          </a:prstGeom>
        </p:spPr>
      </p:pic>
      <p:sp>
        <p:nvSpPr>
          <p:cNvPr id="203" name="Rectangle 202">
            <a:extLst>
              <a:ext uri="{FF2B5EF4-FFF2-40B4-BE49-F238E27FC236}">
                <a16:creationId xmlns:a16="http://schemas.microsoft.com/office/drawing/2014/main" id="{DFBC99AB-AA2B-9945-872E-BF66151CDD7A}"/>
              </a:ext>
            </a:extLst>
          </p:cNvPr>
          <p:cNvSpPr/>
          <p:nvPr/>
        </p:nvSpPr>
        <p:spPr>
          <a:xfrm>
            <a:off x="5236626" y="4822396"/>
            <a:ext cx="26068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i="1" dirty="0">
                <a:highlight>
                  <a:srgbClr val="FFFF00"/>
                </a:highlight>
              </a:rPr>
              <a:t>Ensemble</a:t>
            </a:r>
            <a:r>
              <a:rPr lang="zh-CN" altLang="en-US" sz="1600" i="1" dirty="0">
                <a:highlight>
                  <a:srgbClr val="FFFF00"/>
                </a:highlight>
              </a:rPr>
              <a:t> </a:t>
            </a:r>
            <a:r>
              <a:rPr lang="en-US" altLang="zh-CN" sz="1600" i="1" dirty="0">
                <a:highlight>
                  <a:srgbClr val="FFFF00"/>
                </a:highlight>
              </a:rPr>
              <a:t>noisy</a:t>
            </a:r>
            <a:r>
              <a:rPr lang="zh-CN" altLang="en-US" sz="1600" i="1" dirty="0">
                <a:highlight>
                  <a:srgbClr val="FFFF00"/>
                </a:highlight>
              </a:rPr>
              <a:t>  </a:t>
            </a:r>
            <a:r>
              <a:rPr lang="en-CN" sz="1600" i="1" dirty="0">
                <a:highlight>
                  <a:srgbClr val="FFFF00"/>
                </a:highlight>
              </a:rPr>
              <a:t>future scan</a:t>
            </a:r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A938EA56-0184-854A-AB7F-E4189D503535}"/>
              </a:ext>
            </a:extLst>
          </p:cNvPr>
          <p:cNvSpPr/>
          <p:nvPr/>
        </p:nvSpPr>
        <p:spPr>
          <a:xfrm>
            <a:off x="6488741" y="5709195"/>
            <a:ext cx="1313794" cy="861849"/>
          </a:xfrm>
          <a:custGeom>
            <a:avLst/>
            <a:gdLst>
              <a:gd name="connsiteX0" fmla="*/ 0 w 1313794"/>
              <a:gd name="connsiteY0" fmla="*/ 430925 h 861849"/>
              <a:gd name="connsiteX1" fmla="*/ 656897 w 1313794"/>
              <a:gd name="connsiteY1" fmla="*/ 0 h 861849"/>
              <a:gd name="connsiteX2" fmla="*/ 1313794 w 1313794"/>
              <a:gd name="connsiteY2" fmla="*/ 430925 h 861849"/>
              <a:gd name="connsiteX3" fmla="*/ 656897 w 1313794"/>
              <a:gd name="connsiteY3" fmla="*/ 861850 h 861849"/>
              <a:gd name="connsiteX4" fmla="*/ 0 w 1313794"/>
              <a:gd name="connsiteY4" fmla="*/ 430925 h 861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3794" h="861849" extrusionOk="0">
                <a:moveTo>
                  <a:pt x="0" y="430925"/>
                </a:moveTo>
                <a:cubicBezTo>
                  <a:pt x="-53585" y="195224"/>
                  <a:pt x="298540" y="4362"/>
                  <a:pt x="656897" y="0"/>
                </a:cubicBezTo>
                <a:cubicBezTo>
                  <a:pt x="1024991" y="10877"/>
                  <a:pt x="1314508" y="214735"/>
                  <a:pt x="1313794" y="430925"/>
                </a:cubicBezTo>
                <a:cubicBezTo>
                  <a:pt x="1290043" y="633084"/>
                  <a:pt x="1044403" y="891729"/>
                  <a:pt x="656897" y="861850"/>
                </a:cubicBezTo>
                <a:cubicBezTo>
                  <a:pt x="298315" y="846185"/>
                  <a:pt x="3622" y="675670"/>
                  <a:pt x="0" y="430925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65021699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5FF4D687-9123-E449-BD99-45EE08B55305}"/>
              </a:ext>
            </a:extLst>
          </p:cNvPr>
          <p:cNvSpPr/>
          <p:nvPr/>
        </p:nvSpPr>
        <p:spPr>
          <a:xfrm>
            <a:off x="5236627" y="4798582"/>
            <a:ext cx="4360203" cy="365337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28D51DE7-09C4-7446-BEF2-450B6A96B421}"/>
              </a:ext>
            </a:extLst>
          </p:cNvPr>
          <p:cNvSpPr txBox="1"/>
          <p:nvPr/>
        </p:nvSpPr>
        <p:spPr>
          <a:xfrm>
            <a:off x="6147579" y="673558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Lidia</a:t>
            </a:r>
            <a:endParaRPr lang="en-CN" dirty="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EECF5A9D-D2E0-CA45-95E3-97E52D1ECDB8}"/>
              </a:ext>
            </a:extLst>
          </p:cNvPr>
          <p:cNvSpPr txBox="1"/>
          <p:nvPr/>
        </p:nvSpPr>
        <p:spPr>
          <a:xfrm>
            <a:off x="7802535" y="6702017"/>
            <a:ext cx="1457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Color</a:t>
            </a:r>
            <a:r>
              <a:rPr lang="zh-CN" altLang="en-US" dirty="0"/>
              <a:t> </a:t>
            </a:r>
            <a:r>
              <a:rPr lang="en-CN" dirty="0"/>
              <a:t>Camera</a:t>
            </a:r>
          </a:p>
        </p:txBody>
      </p:sp>
      <p:pic>
        <p:nvPicPr>
          <p:cNvPr id="208" name="Picture 207">
            <a:extLst>
              <a:ext uri="{FF2B5EF4-FFF2-40B4-BE49-F238E27FC236}">
                <a16:creationId xmlns:a16="http://schemas.microsoft.com/office/drawing/2014/main" id="{A3927D36-C172-FE45-8F4E-F5E4296F18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9080" y="5315531"/>
            <a:ext cx="1091072" cy="1262426"/>
          </a:xfrm>
          <a:prstGeom prst="rect">
            <a:avLst/>
          </a:prstGeom>
        </p:spPr>
      </p:pic>
      <p:pic>
        <p:nvPicPr>
          <p:cNvPr id="212" name="Picture 211">
            <a:extLst>
              <a:ext uri="{FF2B5EF4-FFF2-40B4-BE49-F238E27FC236}">
                <a16:creationId xmlns:a16="http://schemas.microsoft.com/office/drawing/2014/main" id="{AB94F855-B472-FB4C-91D1-48B3F9CAB0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06796" y="7065222"/>
            <a:ext cx="1828716" cy="1147495"/>
          </a:xfrm>
          <a:prstGeom prst="rect">
            <a:avLst/>
          </a:prstGeom>
        </p:spPr>
      </p:pic>
      <p:sp>
        <p:nvSpPr>
          <p:cNvPr id="213" name="TextBox 212">
            <a:extLst>
              <a:ext uri="{FF2B5EF4-FFF2-40B4-BE49-F238E27FC236}">
                <a16:creationId xmlns:a16="http://schemas.microsoft.com/office/drawing/2014/main" id="{1C2CB2E4-600B-DE49-A7FA-A697602AA41F}"/>
              </a:ext>
            </a:extLst>
          </p:cNvPr>
          <p:cNvSpPr txBox="1"/>
          <p:nvPr/>
        </p:nvSpPr>
        <p:spPr>
          <a:xfrm>
            <a:off x="5775175" y="8083325"/>
            <a:ext cx="14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rollout</a:t>
            </a:r>
            <a:endParaRPr lang="en-CN" dirty="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4A85143E-C7DA-1349-967F-3E6A61FC073D}"/>
              </a:ext>
            </a:extLst>
          </p:cNvPr>
          <p:cNvSpPr txBox="1"/>
          <p:nvPr/>
        </p:nvSpPr>
        <p:spPr>
          <a:xfrm>
            <a:off x="8180170" y="735586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  <a:endParaRPr lang="en-CN" dirty="0"/>
          </a:p>
        </p:txBody>
      </p:sp>
      <p:cxnSp>
        <p:nvCxnSpPr>
          <p:cNvPr id="215" name="Elbow Connector 214">
            <a:extLst>
              <a:ext uri="{FF2B5EF4-FFF2-40B4-BE49-F238E27FC236}">
                <a16:creationId xmlns:a16="http://schemas.microsoft.com/office/drawing/2014/main" id="{597D5690-803C-9F45-9B23-FCA0C0A9D1A4}"/>
              </a:ext>
            </a:extLst>
          </p:cNvPr>
          <p:cNvCxnSpPr>
            <a:cxnSpLocks/>
            <a:endCxn id="205" idx="1"/>
          </p:cNvCxnSpPr>
          <p:nvPr/>
        </p:nvCxnSpPr>
        <p:spPr>
          <a:xfrm rot="5400000" flipH="1" flipV="1">
            <a:off x="3917883" y="7775347"/>
            <a:ext cx="2468823" cy="168665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A702FDCB-36C9-8D4A-A44E-44C67B307A72}"/>
              </a:ext>
            </a:extLst>
          </p:cNvPr>
          <p:cNvCxnSpPr/>
          <p:nvPr/>
        </p:nvCxnSpPr>
        <p:spPr>
          <a:xfrm>
            <a:off x="7898640" y="2651942"/>
            <a:ext cx="2959080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034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144">
            <a:extLst>
              <a:ext uri="{FF2B5EF4-FFF2-40B4-BE49-F238E27FC236}">
                <a16:creationId xmlns:a16="http://schemas.microsoft.com/office/drawing/2014/main" id="{834FE715-3558-0543-9EB0-847DB2D22A2F}"/>
              </a:ext>
            </a:extLst>
          </p:cNvPr>
          <p:cNvSpPr/>
          <p:nvPr/>
        </p:nvSpPr>
        <p:spPr>
          <a:xfrm>
            <a:off x="11405062" y="1427288"/>
            <a:ext cx="3813504" cy="1415666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48418-5D1C-4946-B9FE-D0B93A73EE82}"/>
              </a:ext>
            </a:extLst>
          </p:cNvPr>
          <p:cNvSpPr txBox="1"/>
          <p:nvPr/>
        </p:nvSpPr>
        <p:spPr>
          <a:xfrm>
            <a:off x="11310511" y="955640"/>
            <a:ext cx="512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(4)</a:t>
            </a:r>
            <a:r>
              <a:rPr lang="zh-CN" altLang="en-US" b="1" dirty="0"/>
              <a:t> </a:t>
            </a:r>
            <a:r>
              <a:rPr lang="en-US" dirty="0"/>
              <a:t>robust perceptive</a:t>
            </a:r>
            <a:r>
              <a:rPr lang="zh-CN" altLang="en-US" dirty="0"/>
              <a:t> </a:t>
            </a:r>
            <a:r>
              <a:rPr lang="en-US" dirty="0"/>
              <a:t>locomotion</a:t>
            </a:r>
            <a:r>
              <a:rPr lang="zh-CN" altLang="en-US" dirty="0"/>
              <a:t> </a:t>
            </a:r>
            <a:r>
              <a:rPr lang="en-US" altLang="zh-CN" dirty="0"/>
              <a:t>policy</a:t>
            </a:r>
            <a:r>
              <a:rPr lang="zh-CN" altLang="en-US" dirty="0"/>
              <a:t> </a:t>
            </a:r>
            <a:r>
              <a:rPr lang="en-US" altLang="zh-CN" dirty="0"/>
              <a:t>[1]</a:t>
            </a:r>
            <a:endParaRPr lang="en-CN" dirty="0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05FEFB24-1DC9-4F47-9B67-635D2DC64CF4}"/>
              </a:ext>
            </a:extLst>
          </p:cNvPr>
          <p:cNvSpPr/>
          <p:nvPr/>
        </p:nvSpPr>
        <p:spPr>
          <a:xfrm>
            <a:off x="5301702" y="1561156"/>
            <a:ext cx="2537939" cy="646331"/>
          </a:xfrm>
          <a:prstGeom prst="rect">
            <a:avLst/>
          </a:prstGeom>
          <a:ln w="381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CN" dirty="0"/>
              <a:t>﻿Command</a:t>
            </a:r>
            <a:r>
              <a:rPr lang="zh-CN" altLang="en-US" dirty="0"/>
              <a:t> </a:t>
            </a:r>
            <a:br>
              <a:rPr lang="en-US" altLang="zh-CN" dirty="0"/>
            </a:br>
            <a:r>
              <a:rPr lang="en-US" altLang="zh-CN" dirty="0"/>
              <a:t>﻿﻿Proprioception</a:t>
            </a:r>
            <a:r>
              <a:rPr lang="zh-CN" altLang="en-US" dirty="0"/>
              <a:t> </a:t>
            </a:r>
            <a:r>
              <a:rPr lang="en-US" altLang="zh-CN" dirty="0"/>
              <a:t>sequence</a:t>
            </a:r>
            <a:endParaRPr lang="en-CN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84E6002C-AA12-314F-A07F-0F68CF8CF543}"/>
              </a:ext>
            </a:extLst>
          </p:cNvPr>
          <p:cNvSpPr/>
          <p:nvPr/>
        </p:nvSpPr>
        <p:spPr>
          <a:xfrm>
            <a:off x="12673265" y="1715424"/>
            <a:ext cx="1079781" cy="847659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3C9033-D9B9-3E43-B728-DC8FEAF24126}"/>
              </a:ext>
            </a:extLst>
          </p:cNvPr>
          <p:cNvSpPr txBox="1"/>
          <p:nvPr/>
        </p:nvSpPr>
        <p:spPr>
          <a:xfrm>
            <a:off x="12708070" y="1843547"/>
            <a:ext cx="956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Belief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encoder</a:t>
            </a:r>
            <a:endParaRPr lang="en-CN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FB4A23-36ED-D147-A833-93C6CF0A0413}"/>
              </a:ext>
            </a:extLst>
          </p:cNvPr>
          <p:cNvCxnSpPr>
            <a:cxnSpLocks/>
            <a:stCxn id="146" idx="3"/>
          </p:cNvCxnSpPr>
          <p:nvPr/>
        </p:nvCxnSpPr>
        <p:spPr>
          <a:xfrm>
            <a:off x="7839641" y="1884322"/>
            <a:ext cx="3573200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7289877D-6FB3-2141-8DC5-99F6E612B037}"/>
              </a:ext>
            </a:extLst>
          </p:cNvPr>
          <p:cNvSpPr/>
          <p:nvPr/>
        </p:nvSpPr>
        <p:spPr>
          <a:xfrm>
            <a:off x="13870669" y="1697723"/>
            <a:ext cx="1007390" cy="847659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DB299C-675A-CE42-8AA9-50D0B41FBC70}"/>
              </a:ext>
            </a:extLst>
          </p:cNvPr>
          <p:cNvSpPr txBox="1"/>
          <p:nvPr/>
        </p:nvSpPr>
        <p:spPr>
          <a:xfrm>
            <a:off x="14069171" y="193688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MLP</a:t>
            </a:r>
            <a:endParaRPr lang="en-CN" dirty="0"/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4B5889FC-0DE7-4343-8EC9-D7EB83BDCCE5}"/>
              </a:ext>
            </a:extLst>
          </p:cNvPr>
          <p:cNvCxnSpPr>
            <a:cxnSpLocks/>
            <a:stCxn id="145" idx="3"/>
            <a:endCxn id="163" idx="1"/>
          </p:cNvCxnSpPr>
          <p:nvPr/>
        </p:nvCxnSpPr>
        <p:spPr>
          <a:xfrm>
            <a:off x="15218566" y="2135121"/>
            <a:ext cx="411212" cy="14089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D7287CE-F188-8E4B-9239-2FD49CC08970}"/>
              </a:ext>
            </a:extLst>
          </p:cNvPr>
          <p:cNvSpPr txBox="1"/>
          <p:nvPr/>
        </p:nvSpPr>
        <p:spPr>
          <a:xfrm>
            <a:off x="15890802" y="1106503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action</a:t>
            </a:r>
            <a:endParaRPr lang="en-C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3E3EF59-F67C-1B42-A607-E7606CD2B37D}"/>
              </a:ext>
            </a:extLst>
          </p:cNvPr>
          <p:cNvSpPr/>
          <p:nvPr/>
        </p:nvSpPr>
        <p:spPr>
          <a:xfrm>
            <a:off x="214647" y="1492305"/>
            <a:ext cx="4360846" cy="6232889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05591D-4000-944E-815E-87AE9D4E958D}"/>
              </a:ext>
            </a:extLst>
          </p:cNvPr>
          <p:cNvSpPr txBox="1"/>
          <p:nvPr/>
        </p:nvSpPr>
        <p:spPr>
          <a:xfrm>
            <a:off x="214647" y="1131956"/>
            <a:ext cx="2126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(2)</a:t>
            </a:r>
            <a:r>
              <a:rPr lang="zh-CN" altLang="en-US" dirty="0"/>
              <a:t> </a:t>
            </a:r>
            <a:r>
              <a:rPr lang="en-US" altLang="zh-CN" dirty="0"/>
              <a:t>Global</a:t>
            </a:r>
            <a:r>
              <a:rPr lang="zh-CN" altLang="en-US" dirty="0"/>
              <a:t> </a:t>
            </a:r>
            <a:r>
              <a:rPr lang="en-US" altLang="zh-CN" dirty="0"/>
              <a:t>navigation</a:t>
            </a:r>
            <a:endParaRPr lang="en-CN" dirty="0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145C114-D57B-454F-BE96-1594A1DA3041}"/>
              </a:ext>
            </a:extLst>
          </p:cNvPr>
          <p:cNvSpPr/>
          <p:nvPr/>
        </p:nvSpPr>
        <p:spPr>
          <a:xfrm>
            <a:off x="408865" y="4603925"/>
            <a:ext cx="3810674" cy="292824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F24BD8-475A-114F-99C5-90F03BFF7ED6}"/>
              </a:ext>
            </a:extLst>
          </p:cNvPr>
          <p:cNvSpPr txBox="1"/>
          <p:nvPr/>
        </p:nvSpPr>
        <p:spPr>
          <a:xfrm>
            <a:off x="1209957" y="4614934"/>
            <a:ext cx="220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Static</a:t>
            </a:r>
            <a:r>
              <a:rPr lang="zh-CN" altLang="en-US" dirty="0"/>
              <a:t> </a:t>
            </a:r>
            <a:r>
              <a:rPr lang="en-US" altLang="zh-CN" dirty="0"/>
              <a:t>navigation</a:t>
            </a:r>
            <a:r>
              <a:rPr lang="zh-CN" altLang="en-US" dirty="0"/>
              <a:t> </a:t>
            </a:r>
            <a:r>
              <a:rPr lang="en-US" altLang="zh-CN" dirty="0"/>
              <a:t>Map</a:t>
            </a:r>
            <a:endParaRPr lang="en-CN" dirty="0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3F56377B-7787-8844-B767-93FE44C33974}"/>
              </a:ext>
            </a:extLst>
          </p:cNvPr>
          <p:cNvSpPr/>
          <p:nvPr/>
        </p:nvSpPr>
        <p:spPr>
          <a:xfrm>
            <a:off x="408865" y="1694978"/>
            <a:ext cx="3810674" cy="252156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FE1284A-B279-8248-9363-A7BAFCE0CA6D}"/>
              </a:ext>
            </a:extLst>
          </p:cNvPr>
          <p:cNvSpPr/>
          <p:nvPr/>
        </p:nvSpPr>
        <p:spPr>
          <a:xfrm>
            <a:off x="494010" y="1751874"/>
            <a:ext cx="3678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dirty="0"/>
              <a:t>Navigation Planning</a:t>
            </a:r>
            <a:r>
              <a:rPr lang="zh-CN" altLang="en-US" dirty="0"/>
              <a:t> </a:t>
            </a:r>
            <a:r>
              <a:rPr lang="en-US" altLang="zh-CN" dirty="0"/>
              <a:t>algorithms</a:t>
            </a:r>
            <a:endParaRPr lang="en-CN" dirty="0"/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E4236588-8FDB-A245-A999-90A20A7CF57A}"/>
              </a:ext>
            </a:extLst>
          </p:cNvPr>
          <p:cNvCxnSpPr>
            <a:cxnSpLocks/>
            <a:endCxn id="146" idx="1"/>
          </p:cNvCxnSpPr>
          <p:nvPr/>
        </p:nvCxnSpPr>
        <p:spPr>
          <a:xfrm>
            <a:off x="4219539" y="1884322"/>
            <a:ext cx="108216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0F7839B3-73D2-A549-95C7-57535D17197D}"/>
              </a:ext>
            </a:extLst>
          </p:cNvPr>
          <p:cNvCxnSpPr>
            <a:cxnSpLocks/>
            <a:stCxn id="151" idx="0"/>
            <a:endCxn id="152" idx="2"/>
          </p:cNvCxnSpPr>
          <p:nvPr/>
        </p:nvCxnSpPr>
        <p:spPr>
          <a:xfrm flipV="1">
            <a:off x="2314202" y="4216545"/>
            <a:ext cx="0" cy="38738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EDFDD2B8-3F04-2141-8256-4A86AAC25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63" y="5098330"/>
            <a:ext cx="3162300" cy="1879600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81315124-B2BA-524B-8062-CBE8AF7E2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585" y="2139254"/>
            <a:ext cx="3025490" cy="2047554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C59DC529-AAA5-F143-8C55-A85C017B9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9778" y="1561156"/>
            <a:ext cx="1288604" cy="1176107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3D8E8722-97FC-BC4E-B463-62BDED6708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823" y="10368876"/>
            <a:ext cx="7681431" cy="2702981"/>
          </a:xfrm>
          <a:prstGeom prst="rect">
            <a:avLst/>
          </a:prstGeom>
        </p:spPr>
      </p:pic>
      <p:sp>
        <p:nvSpPr>
          <p:cNvPr id="166" name="Rectangle 165">
            <a:extLst>
              <a:ext uri="{FF2B5EF4-FFF2-40B4-BE49-F238E27FC236}">
                <a16:creationId xmlns:a16="http://schemas.microsoft.com/office/drawing/2014/main" id="{441290C2-6AAF-0846-8592-87148D69854D}"/>
              </a:ext>
            </a:extLst>
          </p:cNvPr>
          <p:cNvSpPr/>
          <p:nvPr/>
        </p:nvSpPr>
        <p:spPr>
          <a:xfrm>
            <a:off x="165568" y="9899696"/>
            <a:ext cx="8107942" cy="3615390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E655D92-DAFB-5B48-AC6A-0AAC0DF2776A}"/>
              </a:ext>
            </a:extLst>
          </p:cNvPr>
          <p:cNvSpPr txBox="1"/>
          <p:nvPr/>
        </p:nvSpPr>
        <p:spPr>
          <a:xfrm>
            <a:off x="1254821" y="9999544"/>
            <a:ext cx="642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Domain</a:t>
            </a:r>
            <a:r>
              <a:rPr lang="zh-CN" altLang="en-US" dirty="0"/>
              <a:t> </a:t>
            </a:r>
            <a:r>
              <a:rPr lang="en-US" altLang="zh-CN" dirty="0"/>
              <a:t>randomization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terrains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i="1" dirty="0">
                <a:highlight>
                  <a:srgbClr val="FFFF00"/>
                </a:highlight>
              </a:rPr>
              <a:t>danger</a:t>
            </a:r>
            <a:r>
              <a:rPr lang="zh-CN" altLang="en-US" i="1" dirty="0">
                <a:highlight>
                  <a:srgbClr val="FFFF00"/>
                </a:highlight>
              </a:rPr>
              <a:t> </a:t>
            </a:r>
            <a:r>
              <a:rPr lang="en-US" altLang="zh-CN" i="1" dirty="0">
                <a:highlight>
                  <a:srgbClr val="FFFF00"/>
                </a:highlight>
              </a:rPr>
              <a:t>obstacles</a:t>
            </a:r>
            <a:endParaRPr lang="en-CN" i="1" dirty="0">
              <a:highlight>
                <a:srgbClr val="FFFF00"/>
              </a:highlight>
            </a:endParaRP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63FDB353-F0F3-824F-9719-A623408F11EB}"/>
              </a:ext>
            </a:extLst>
          </p:cNvPr>
          <p:cNvCxnSpPr>
            <a:cxnSpLocks/>
          </p:cNvCxnSpPr>
          <p:nvPr/>
        </p:nvCxnSpPr>
        <p:spPr>
          <a:xfrm flipV="1">
            <a:off x="1886029" y="7532167"/>
            <a:ext cx="0" cy="232772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tangle 169">
            <a:extLst>
              <a:ext uri="{FF2B5EF4-FFF2-40B4-BE49-F238E27FC236}">
                <a16:creationId xmlns:a16="http://schemas.microsoft.com/office/drawing/2014/main" id="{6CDF587F-7DCE-3549-87E1-61C03A326156}"/>
              </a:ext>
            </a:extLst>
          </p:cNvPr>
          <p:cNvSpPr/>
          <p:nvPr/>
        </p:nvSpPr>
        <p:spPr>
          <a:xfrm>
            <a:off x="165567" y="9516151"/>
            <a:ext cx="1699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(1)</a:t>
            </a:r>
            <a:r>
              <a:rPr lang="zh-CN" altLang="en-US" dirty="0"/>
              <a:t> </a:t>
            </a:r>
            <a:r>
              <a:rPr lang="en-US" altLang="zh-CN" dirty="0"/>
              <a:t>Environment</a:t>
            </a:r>
            <a:endParaRPr lang="en-CN" dirty="0"/>
          </a:p>
        </p:txBody>
      </p:sp>
      <p:sp>
        <p:nvSpPr>
          <p:cNvPr id="173" name="Cross 172">
            <a:extLst>
              <a:ext uri="{FF2B5EF4-FFF2-40B4-BE49-F238E27FC236}">
                <a16:creationId xmlns:a16="http://schemas.microsoft.com/office/drawing/2014/main" id="{F886441B-FDD2-6E44-963A-47FDA8645228}"/>
              </a:ext>
            </a:extLst>
          </p:cNvPr>
          <p:cNvSpPr/>
          <p:nvPr/>
        </p:nvSpPr>
        <p:spPr>
          <a:xfrm rot="1240794">
            <a:off x="2111031" y="11711964"/>
            <a:ext cx="178466" cy="194176"/>
          </a:xfrm>
          <a:prstGeom prst="plus">
            <a:avLst>
              <a:gd name="adj" fmla="val 4360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4" name="Cross 173">
            <a:extLst>
              <a:ext uri="{FF2B5EF4-FFF2-40B4-BE49-F238E27FC236}">
                <a16:creationId xmlns:a16="http://schemas.microsoft.com/office/drawing/2014/main" id="{D5CD0455-3E11-4E49-B6B0-5F954BFB60B6}"/>
              </a:ext>
            </a:extLst>
          </p:cNvPr>
          <p:cNvSpPr/>
          <p:nvPr/>
        </p:nvSpPr>
        <p:spPr>
          <a:xfrm rot="1240794">
            <a:off x="1897775" y="11460280"/>
            <a:ext cx="178466" cy="194176"/>
          </a:xfrm>
          <a:prstGeom prst="plus">
            <a:avLst>
              <a:gd name="adj" fmla="val 4360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5" name="Cross 174">
            <a:extLst>
              <a:ext uri="{FF2B5EF4-FFF2-40B4-BE49-F238E27FC236}">
                <a16:creationId xmlns:a16="http://schemas.microsoft.com/office/drawing/2014/main" id="{3859D303-7381-2341-9571-90E92ADE19A5}"/>
              </a:ext>
            </a:extLst>
          </p:cNvPr>
          <p:cNvSpPr/>
          <p:nvPr/>
        </p:nvSpPr>
        <p:spPr>
          <a:xfrm rot="1240794">
            <a:off x="4554949" y="12225717"/>
            <a:ext cx="178466" cy="194176"/>
          </a:xfrm>
          <a:prstGeom prst="plus">
            <a:avLst>
              <a:gd name="adj" fmla="val 4360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6" name="Cross 175">
            <a:extLst>
              <a:ext uri="{FF2B5EF4-FFF2-40B4-BE49-F238E27FC236}">
                <a16:creationId xmlns:a16="http://schemas.microsoft.com/office/drawing/2014/main" id="{1661CFEA-6397-A14C-BF95-68129C3E911D}"/>
              </a:ext>
            </a:extLst>
          </p:cNvPr>
          <p:cNvSpPr/>
          <p:nvPr/>
        </p:nvSpPr>
        <p:spPr>
          <a:xfrm rot="1240794">
            <a:off x="4707349" y="12378117"/>
            <a:ext cx="178466" cy="194176"/>
          </a:xfrm>
          <a:prstGeom prst="plus">
            <a:avLst>
              <a:gd name="adj" fmla="val 4360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7" name="Cross 176">
            <a:extLst>
              <a:ext uri="{FF2B5EF4-FFF2-40B4-BE49-F238E27FC236}">
                <a16:creationId xmlns:a16="http://schemas.microsoft.com/office/drawing/2014/main" id="{88F890CB-450D-F841-ACF0-5517FE726C4E}"/>
              </a:ext>
            </a:extLst>
          </p:cNvPr>
          <p:cNvSpPr/>
          <p:nvPr/>
        </p:nvSpPr>
        <p:spPr>
          <a:xfrm rot="1240794">
            <a:off x="7578844" y="11745623"/>
            <a:ext cx="178466" cy="194176"/>
          </a:xfrm>
          <a:prstGeom prst="plus">
            <a:avLst>
              <a:gd name="adj" fmla="val 4360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8" name="Cross 177">
            <a:extLst>
              <a:ext uri="{FF2B5EF4-FFF2-40B4-BE49-F238E27FC236}">
                <a16:creationId xmlns:a16="http://schemas.microsoft.com/office/drawing/2014/main" id="{3148A748-D445-CE44-8C00-8DF222E72B48}"/>
              </a:ext>
            </a:extLst>
          </p:cNvPr>
          <p:cNvSpPr/>
          <p:nvPr/>
        </p:nvSpPr>
        <p:spPr>
          <a:xfrm rot="1240794">
            <a:off x="6020439" y="12348062"/>
            <a:ext cx="178466" cy="194176"/>
          </a:xfrm>
          <a:prstGeom prst="plus">
            <a:avLst>
              <a:gd name="adj" fmla="val 4360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9" name="Cross 178">
            <a:extLst>
              <a:ext uri="{FF2B5EF4-FFF2-40B4-BE49-F238E27FC236}">
                <a16:creationId xmlns:a16="http://schemas.microsoft.com/office/drawing/2014/main" id="{FAA1CF88-CCDD-9743-ADF5-250A1E6CFFBF}"/>
              </a:ext>
            </a:extLst>
          </p:cNvPr>
          <p:cNvSpPr/>
          <p:nvPr/>
        </p:nvSpPr>
        <p:spPr>
          <a:xfrm rot="1240794">
            <a:off x="770561" y="12348062"/>
            <a:ext cx="178466" cy="194176"/>
          </a:xfrm>
          <a:prstGeom prst="plus">
            <a:avLst>
              <a:gd name="adj" fmla="val 4360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0" name="Cross 179">
            <a:extLst>
              <a:ext uri="{FF2B5EF4-FFF2-40B4-BE49-F238E27FC236}">
                <a16:creationId xmlns:a16="http://schemas.microsoft.com/office/drawing/2014/main" id="{7C45780A-CE52-8F48-9246-06108563F5AD}"/>
              </a:ext>
            </a:extLst>
          </p:cNvPr>
          <p:cNvSpPr/>
          <p:nvPr/>
        </p:nvSpPr>
        <p:spPr>
          <a:xfrm rot="1240794">
            <a:off x="881638" y="13170818"/>
            <a:ext cx="178466" cy="194176"/>
          </a:xfrm>
          <a:prstGeom prst="plus">
            <a:avLst>
              <a:gd name="adj" fmla="val 4360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0672F42F-BBEE-874C-AA95-223F47FFB2F4}"/>
              </a:ext>
            </a:extLst>
          </p:cNvPr>
          <p:cNvSpPr txBox="1"/>
          <p:nvPr/>
        </p:nvSpPr>
        <p:spPr>
          <a:xfrm>
            <a:off x="1088640" y="13071857"/>
            <a:ext cx="2120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danger</a:t>
            </a:r>
            <a:r>
              <a:rPr lang="zh-CN" altLang="en-US" dirty="0"/>
              <a:t> </a:t>
            </a:r>
            <a:r>
              <a:rPr lang="en-US" altLang="zh-CN" dirty="0"/>
              <a:t>obstacles</a:t>
            </a:r>
            <a:endParaRPr lang="en-CN" dirty="0"/>
          </a:p>
        </p:txBody>
      </p:sp>
      <p:pic>
        <p:nvPicPr>
          <p:cNvPr id="188" name="Picture 187">
            <a:extLst>
              <a:ext uri="{FF2B5EF4-FFF2-40B4-BE49-F238E27FC236}">
                <a16:creationId xmlns:a16="http://schemas.microsoft.com/office/drawing/2014/main" id="{020BA085-FDB9-8F41-92D5-534E1BA5F0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8900" y="2675550"/>
            <a:ext cx="2136461" cy="1816990"/>
          </a:xfrm>
          <a:prstGeom prst="rect">
            <a:avLst/>
          </a:prstGeom>
        </p:spPr>
      </p:pic>
      <p:sp>
        <p:nvSpPr>
          <p:cNvPr id="189" name="Rectangle 188">
            <a:extLst>
              <a:ext uri="{FF2B5EF4-FFF2-40B4-BE49-F238E27FC236}">
                <a16:creationId xmlns:a16="http://schemas.microsoft.com/office/drawing/2014/main" id="{8D2A102D-9F6B-AB45-91E5-475E80C31A54}"/>
              </a:ext>
            </a:extLst>
          </p:cNvPr>
          <p:cNvSpPr/>
          <p:nvPr/>
        </p:nvSpPr>
        <p:spPr>
          <a:xfrm>
            <a:off x="5262685" y="2329054"/>
            <a:ext cx="2635955" cy="22858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384565EB-EE58-0D4D-93E7-972D4CBC0E43}"/>
              </a:ext>
            </a:extLst>
          </p:cNvPr>
          <p:cNvSpPr txBox="1"/>
          <p:nvPr/>
        </p:nvSpPr>
        <p:spPr>
          <a:xfrm>
            <a:off x="5661705" y="2329054"/>
            <a:ext cx="181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Noisy</a:t>
            </a:r>
            <a:r>
              <a:rPr lang="zh-CN" altLang="en-US" dirty="0"/>
              <a:t> </a:t>
            </a:r>
            <a:r>
              <a:rPr lang="en-US" altLang="zh-CN" dirty="0"/>
              <a:t>height</a:t>
            </a:r>
            <a:r>
              <a:rPr lang="zh-CN" altLang="en-US" dirty="0"/>
              <a:t> </a:t>
            </a:r>
            <a:r>
              <a:rPr lang="en-US" altLang="zh-CN" dirty="0"/>
              <a:t>scan</a:t>
            </a:r>
            <a:endParaRPr lang="en-CN" dirty="0"/>
          </a:p>
        </p:txBody>
      </p:sp>
      <p:cxnSp>
        <p:nvCxnSpPr>
          <p:cNvPr id="192" name="Elbow Connector 191">
            <a:extLst>
              <a:ext uri="{FF2B5EF4-FFF2-40B4-BE49-F238E27FC236}">
                <a16:creationId xmlns:a16="http://schemas.microsoft.com/office/drawing/2014/main" id="{70C5B295-1EA6-4246-BD3B-500786B8CBBC}"/>
              </a:ext>
            </a:extLst>
          </p:cNvPr>
          <p:cNvCxnSpPr>
            <a:cxnSpLocks/>
            <a:endCxn id="189" idx="1"/>
          </p:cNvCxnSpPr>
          <p:nvPr/>
        </p:nvCxnSpPr>
        <p:spPr>
          <a:xfrm rot="5400000" flipH="1" flipV="1">
            <a:off x="1821796" y="6453681"/>
            <a:ext cx="6422575" cy="459203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2" name="Picture 201">
            <a:extLst>
              <a:ext uri="{FF2B5EF4-FFF2-40B4-BE49-F238E27FC236}">
                <a16:creationId xmlns:a16="http://schemas.microsoft.com/office/drawing/2014/main" id="{1013FB80-F6B8-0245-97E0-B0E408562D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9183" y="5321336"/>
            <a:ext cx="2217183" cy="1300657"/>
          </a:xfrm>
          <a:prstGeom prst="rect">
            <a:avLst/>
          </a:prstGeom>
        </p:spPr>
      </p:pic>
      <p:sp>
        <p:nvSpPr>
          <p:cNvPr id="203" name="Rectangle 202">
            <a:extLst>
              <a:ext uri="{FF2B5EF4-FFF2-40B4-BE49-F238E27FC236}">
                <a16:creationId xmlns:a16="http://schemas.microsoft.com/office/drawing/2014/main" id="{DFBC99AB-AA2B-9945-872E-BF66151CDD7A}"/>
              </a:ext>
            </a:extLst>
          </p:cNvPr>
          <p:cNvSpPr/>
          <p:nvPr/>
        </p:nvSpPr>
        <p:spPr>
          <a:xfrm>
            <a:off x="5236626" y="4822396"/>
            <a:ext cx="26068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i="1" dirty="0">
                <a:highlight>
                  <a:srgbClr val="FFFF00"/>
                </a:highlight>
              </a:rPr>
              <a:t>Ensemble</a:t>
            </a:r>
            <a:r>
              <a:rPr lang="zh-CN" altLang="en-US" sz="1600" i="1" dirty="0">
                <a:highlight>
                  <a:srgbClr val="FFFF00"/>
                </a:highlight>
              </a:rPr>
              <a:t> </a:t>
            </a:r>
            <a:r>
              <a:rPr lang="en-US" altLang="zh-CN" sz="1600" i="1" dirty="0">
                <a:highlight>
                  <a:srgbClr val="FFFF00"/>
                </a:highlight>
              </a:rPr>
              <a:t>noisy</a:t>
            </a:r>
            <a:r>
              <a:rPr lang="zh-CN" altLang="en-US" sz="1600" i="1" dirty="0">
                <a:highlight>
                  <a:srgbClr val="FFFF00"/>
                </a:highlight>
              </a:rPr>
              <a:t>  </a:t>
            </a:r>
            <a:r>
              <a:rPr lang="en-CN" sz="1600" i="1" dirty="0">
                <a:highlight>
                  <a:srgbClr val="FFFF00"/>
                </a:highlight>
              </a:rPr>
              <a:t>future scan</a:t>
            </a:r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A938EA56-0184-854A-AB7F-E4189D503535}"/>
              </a:ext>
            </a:extLst>
          </p:cNvPr>
          <p:cNvSpPr/>
          <p:nvPr/>
        </p:nvSpPr>
        <p:spPr>
          <a:xfrm>
            <a:off x="6488741" y="5709195"/>
            <a:ext cx="1313794" cy="861849"/>
          </a:xfrm>
          <a:custGeom>
            <a:avLst/>
            <a:gdLst>
              <a:gd name="connsiteX0" fmla="*/ 0 w 1313794"/>
              <a:gd name="connsiteY0" fmla="*/ 430925 h 861849"/>
              <a:gd name="connsiteX1" fmla="*/ 656897 w 1313794"/>
              <a:gd name="connsiteY1" fmla="*/ 0 h 861849"/>
              <a:gd name="connsiteX2" fmla="*/ 1313794 w 1313794"/>
              <a:gd name="connsiteY2" fmla="*/ 430925 h 861849"/>
              <a:gd name="connsiteX3" fmla="*/ 656897 w 1313794"/>
              <a:gd name="connsiteY3" fmla="*/ 861850 h 861849"/>
              <a:gd name="connsiteX4" fmla="*/ 0 w 1313794"/>
              <a:gd name="connsiteY4" fmla="*/ 430925 h 861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3794" h="861849" extrusionOk="0">
                <a:moveTo>
                  <a:pt x="0" y="430925"/>
                </a:moveTo>
                <a:cubicBezTo>
                  <a:pt x="-53585" y="195224"/>
                  <a:pt x="298540" y="4362"/>
                  <a:pt x="656897" y="0"/>
                </a:cubicBezTo>
                <a:cubicBezTo>
                  <a:pt x="1024991" y="10877"/>
                  <a:pt x="1314508" y="214735"/>
                  <a:pt x="1313794" y="430925"/>
                </a:cubicBezTo>
                <a:cubicBezTo>
                  <a:pt x="1290043" y="633084"/>
                  <a:pt x="1044403" y="891729"/>
                  <a:pt x="656897" y="861850"/>
                </a:cubicBezTo>
                <a:cubicBezTo>
                  <a:pt x="298315" y="846185"/>
                  <a:pt x="3622" y="675670"/>
                  <a:pt x="0" y="430925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65021699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5FF4D687-9123-E449-BD99-45EE08B55305}"/>
              </a:ext>
            </a:extLst>
          </p:cNvPr>
          <p:cNvSpPr/>
          <p:nvPr/>
        </p:nvSpPr>
        <p:spPr>
          <a:xfrm>
            <a:off x="5236627" y="4798582"/>
            <a:ext cx="4238851" cy="365337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28D51DE7-09C4-7446-BEF2-450B6A96B421}"/>
              </a:ext>
            </a:extLst>
          </p:cNvPr>
          <p:cNvSpPr txBox="1"/>
          <p:nvPr/>
        </p:nvSpPr>
        <p:spPr>
          <a:xfrm>
            <a:off x="5531534" y="6717131"/>
            <a:ext cx="1663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highlight>
                  <a:srgbClr val="FFFF00"/>
                </a:highlight>
              </a:rPr>
              <a:t>noisy</a:t>
            </a:r>
            <a:r>
              <a:rPr lang="zh-CN" altLang="en-US" dirty="0"/>
              <a:t> </a:t>
            </a:r>
            <a:r>
              <a:rPr lang="en-US" altLang="zh-CN" dirty="0"/>
              <a:t>Lidia</a:t>
            </a:r>
            <a:r>
              <a:rPr lang="zh-CN" altLang="en-US" dirty="0"/>
              <a:t> </a:t>
            </a:r>
            <a:r>
              <a:rPr lang="en-US" altLang="zh-CN" dirty="0" err="1"/>
              <a:t>infos</a:t>
            </a:r>
            <a:endParaRPr lang="en-CN" dirty="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EECF5A9D-D2E0-CA45-95E3-97E52D1ECDB8}"/>
              </a:ext>
            </a:extLst>
          </p:cNvPr>
          <p:cNvSpPr txBox="1"/>
          <p:nvPr/>
        </p:nvSpPr>
        <p:spPr>
          <a:xfrm>
            <a:off x="7465184" y="6701971"/>
            <a:ext cx="2010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highlight>
                  <a:srgbClr val="FFFF00"/>
                </a:highlight>
              </a:rPr>
              <a:t>n</a:t>
            </a:r>
            <a:r>
              <a:rPr lang="en-CN" i="1" dirty="0">
                <a:highlight>
                  <a:srgbClr val="FFFF00"/>
                </a:highlight>
              </a:rPr>
              <a:t>oisy</a:t>
            </a:r>
            <a:r>
              <a:rPr lang="zh-CN" altLang="en-US" dirty="0"/>
              <a:t> </a:t>
            </a:r>
            <a:r>
              <a:rPr lang="en-CN" dirty="0"/>
              <a:t>Color</a:t>
            </a:r>
            <a:r>
              <a:rPr lang="zh-CN" altLang="en-US" dirty="0"/>
              <a:t> </a:t>
            </a:r>
            <a:r>
              <a:rPr lang="en-CN" dirty="0"/>
              <a:t>Camera</a:t>
            </a:r>
          </a:p>
        </p:txBody>
      </p:sp>
      <p:pic>
        <p:nvPicPr>
          <p:cNvPr id="208" name="Picture 207">
            <a:extLst>
              <a:ext uri="{FF2B5EF4-FFF2-40B4-BE49-F238E27FC236}">
                <a16:creationId xmlns:a16="http://schemas.microsoft.com/office/drawing/2014/main" id="{A3927D36-C172-FE45-8F4E-F5E4296F18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9080" y="5315531"/>
            <a:ext cx="1091072" cy="1262426"/>
          </a:xfrm>
          <a:prstGeom prst="rect">
            <a:avLst/>
          </a:prstGeom>
        </p:spPr>
      </p:pic>
      <p:pic>
        <p:nvPicPr>
          <p:cNvPr id="212" name="Picture 211">
            <a:extLst>
              <a:ext uri="{FF2B5EF4-FFF2-40B4-BE49-F238E27FC236}">
                <a16:creationId xmlns:a16="http://schemas.microsoft.com/office/drawing/2014/main" id="{AB94F855-B472-FB4C-91D1-48B3F9CAB0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06796" y="7065222"/>
            <a:ext cx="1828716" cy="1147495"/>
          </a:xfrm>
          <a:prstGeom prst="rect">
            <a:avLst/>
          </a:prstGeom>
        </p:spPr>
      </p:pic>
      <p:sp>
        <p:nvSpPr>
          <p:cNvPr id="213" name="TextBox 212">
            <a:extLst>
              <a:ext uri="{FF2B5EF4-FFF2-40B4-BE49-F238E27FC236}">
                <a16:creationId xmlns:a16="http://schemas.microsoft.com/office/drawing/2014/main" id="{1C2CB2E4-600B-DE49-A7FA-A697602AA41F}"/>
              </a:ext>
            </a:extLst>
          </p:cNvPr>
          <p:cNvSpPr txBox="1"/>
          <p:nvPr/>
        </p:nvSpPr>
        <p:spPr>
          <a:xfrm>
            <a:off x="5431352" y="8098391"/>
            <a:ext cx="2060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rollout</a:t>
            </a:r>
            <a:r>
              <a:rPr lang="zh-CN" altLang="en-US" dirty="0"/>
              <a:t> </a:t>
            </a:r>
            <a:r>
              <a:rPr lang="en-US" altLang="zh-CN" dirty="0"/>
              <a:t>states</a:t>
            </a:r>
            <a:endParaRPr lang="en-CN" dirty="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4A85143E-C7DA-1349-967F-3E6A61FC073D}"/>
              </a:ext>
            </a:extLst>
          </p:cNvPr>
          <p:cNvSpPr txBox="1"/>
          <p:nvPr/>
        </p:nvSpPr>
        <p:spPr>
          <a:xfrm>
            <a:off x="8180170" y="735586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  <a:endParaRPr lang="en-CN" dirty="0"/>
          </a:p>
        </p:txBody>
      </p:sp>
      <p:cxnSp>
        <p:nvCxnSpPr>
          <p:cNvPr id="215" name="Elbow Connector 214">
            <a:extLst>
              <a:ext uri="{FF2B5EF4-FFF2-40B4-BE49-F238E27FC236}">
                <a16:creationId xmlns:a16="http://schemas.microsoft.com/office/drawing/2014/main" id="{597D5690-803C-9F45-9B23-FCA0C0A9D1A4}"/>
              </a:ext>
            </a:extLst>
          </p:cNvPr>
          <p:cNvCxnSpPr>
            <a:cxnSpLocks/>
            <a:endCxn id="205" idx="1"/>
          </p:cNvCxnSpPr>
          <p:nvPr/>
        </p:nvCxnSpPr>
        <p:spPr>
          <a:xfrm rot="5400000" flipH="1" flipV="1">
            <a:off x="3495865" y="8144721"/>
            <a:ext cx="3260216" cy="221308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A702FDCB-36C9-8D4A-A44E-44C67B307A72}"/>
              </a:ext>
            </a:extLst>
          </p:cNvPr>
          <p:cNvCxnSpPr>
            <a:cxnSpLocks/>
          </p:cNvCxnSpPr>
          <p:nvPr/>
        </p:nvCxnSpPr>
        <p:spPr>
          <a:xfrm>
            <a:off x="7898640" y="2651942"/>
            <a:ext cx="3506422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nip Same Side Corner Rectangle 3">
            <a:extLst>
              <a:ext uri="{FF2B5EF4-FFF2-40B4-BE49-F238E27FC236}">
                <a16:creationId xmlns:a16="http://schemas.microsoft.com/office/drawing/2014/main" id="{08E66417-BF67-6F41-A631-8C238EE0EA7D}"/>
              </a:ext>
            </a:extLst>
          </p:cNvPr>
          <p:cNvSpPr/>
          <p:nvPr/>
        </p:nvSpPr>
        <p:spPr>
          <a:xfrm rot="5400000">
            <a:off x="11564571" y="1702874"/>
            <a:ext cx="956964" cy="941172"/>
          </a:xfrm>
          <a:prstGeom prst="snip2SameRect">
            <a:avLst>
              <a:gd name="adj1" fmla="val 36102"/>
              <a:gd name="adj2" fmla="val 0"/>
            </a:avLst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9C9479-F4E1-7044-86E4-E53BC93E39AE}"/>
              </a:ext>
            </a:extLst>
          </p:cNvPr>
          <p:cNvSpPr txBox="1"/>
          <p:nvPr/>
        </p:nvSpPr>
        <p:spPr>
          <a:xfrm>
            <a:off x="11572467" y="1935008"/>
            <a:ext cx="104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Encoder</a:t>
            </a:r>
            <a:endParaRPr lang="en-CN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22DC2A9-3E91-F14E-B597-0E3A19B4856B}"/>
              </a:ext>
            </a:extLst>
          </p:cNvPr>
          <p:cNvSpPr/>
          <p:nvPr/>
        </p:nvSpPr>
        <p:spPr>
          <a:xfrm>
            <a:off x="11397776" y="3639176"/>
            <a:ext cx="3807652" cy="8325880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AA866B9-F293-F046-B60E-A082326A3670}"/>
              </a:ext>
            </a:extLst>
          </p:cNvPr>
          <p:cNvSpPr/>
          <p:nvPr/>
        </p:nvSpPr>
        <p:spPr>
          <a:xfrm>
            <a:off x="9410897" y="8664010"/>
            <a:ext cx="1245412" cy="1221473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52E8B6-57E4-9C43-90A5-748568B1B079}"/>
              </a:ext>
            </a:extLst>
          </p:cNvPr>
          <p:cNvSpPr txBox="1"/>
          <p:nvPr/>
        </p:nvSpPr>
        <p:spPr>
          <a:xfrm>
            <a:off x="9433696" y="8961942"/>
            <a:ext cx="1218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i="1" dirty="0">
                <a:highlight>
                  <a:srgbClr val="FFFF00"/>
                </a:highlight>
              </a:rPr>
              <a:t>Probe</a:t>
            </a:r>
            <a:r>
              <a:rPr lang="zh-CN" altLang="en-US" i="1" dirty="0">
                <a:highlight>
                  <a:srgbClr val="FFFF00"/>
                </a:highlight>
              </a:rPr>
              <a:t> </a:t>
            </a:r>
            <a:br>
              <a:rPr lang="en-US" altLang="zh-CN" i="1" dirty="0">
                <a:highlight>
                  <a:srgbClr val="FFFF00"/>
                </a:highlight>
              </a:rPr>
            </a:br>
            <a:r>
              <a:rPr lang="en-US" altLang="zh-CN" i="1" dirty="0">
                <a:highlight>
                  <a:srgbClr val="FFFF00"/>
                </a:highlight>
              </a:rPr>
              <a:t>confidence</a:t>
            </a:r>
            <a:endParaRPr lang="en-CN" i="1" dirty="0">
              <a:highlight>
                <a:srgbClr val="FFFF00"/>
              </a:highligh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FEF14E-85FB-0F44-BEF4-6C986DBABC8F}"/>
              </a:ext>
            </a:extLst>
          </p:cNvPr>
          <p:cNvSpPr txBox="1"/>
          <p:nvPr/>
        </p:nvSpPr>
        <p:spPr>
          <a:xfrm>
            <a:off x="5111782" y="8745546"/>
            <a:ext cx="43219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dirty="0">
                <a:highlight>
                  <a:srgbClr val="FFFF00"/>
                </a:highlight>
              </a:rPr>
              <a:t>Add</a:t>
            </a:r>
            <a:r>
              <a:rPr lang="zh-CN" altLang="en-US" sz="1600" i="1" dirty="0">
                <a:highlight>
                  <a:srgbClr val="FFFF00"/>
                </a:highlight>
              </a:rPr>
              <a:t> </a:t>
            </a:r>
            <a:r>
              <a:rPr lang="en-US" altLang="zh-CN" sz="1600" i="1" dirty="0">
                <a:highlight>
                  <a:srgbClr val="FFFF00"/>
                </a:highlight>
              </a:rPr>
              <a:t>a</a:t>
            </a:r>
            <a:r>
              <a:rPr lang="zh-CN" altLang="en-US" sz="1600" i="1" dirty="0">
                <a:highlight>
                  <a:srgbClr val="FFFF00"/>
                </a:highlight>
              </a:rPr>
              <a:t> </a:t>
            </a:r>
            <a:r>
              <a:rPr lang="en-US" altLang="zh-CN" sz="1600" dirty="0">
                <a:highlight>
                  <a:srgbClr val="FFFF00"/>
                </a:highlight>
              </a:rPr>
              <a:t>obstacle</a:t>
            </a:r>
            <a:r>
              <a:rPr lang="zh-CN" altLang="en-US" sz="1600" i="1" dirty="0">
                <a:highlight>
                  <a:srgbClr val="FFFF00"/>
                </a:highlight>
              </a:rPr>
              <a:t> </a:t>
            </a:r>
            <a:r>
              <a:rPr lang="en-US" altLang="zh-CN" sz="1600" i="1" dirty="0">
                <a:highlight>
                  <a:srgbClr val="FFFF00"/>
                </a:highlight>
              </a:rPr>
              <a:t>to</a:t>
            </a:r>
            <a:r>
              <a:rPr lang="zh-CN" altLang="en-US" sz="1600" i="1" dirty="0">
                <a:highlight>
                  <a:srgbClr val="FFFF00"/>
                </a:highlight>
              </a:rPr>
              <a:t> </a:t>
            </a:r>
            <a:r>
              <a:rPr lang="en-US" altLang="zh-CN" sz="1600" i="1" dirty="0">
                <a:highlight>
                  <a:srgbClr val="FFFF00"/>
                </a:highlight>
              </a:rPr>
              <a:t>the</a:t>
            </a:r>
            <a:r>
              <a:rPr lang="zh-CN" altLang="en-US" sz="1600" i="1" dirty="0">
                <a:highlight>
                  <a:srgbClr val="FFFF00"/>
                </a:highlight>
              </a:rPr>
              <a:t> </a:t>
            </a:r>
            <a:r>
              <a:rPr lang="en-US" altLang="zh-CN" sz="1600" i="1" dirty="0">
                <a:highlight>
                  <a:srgbClr val="FFFF00"/>
                </a:highlight>
              </a:rPr>
              <a:t>map</a:t>
            </a:r>
            <a:r>
              <a:rPr lang="zh-CN" altLang="en-US" sz="1600" i="1" dirty="0">
                <a:highlight>
                  <a:srgbClr val="FFFF00"/>
                </a:highlight>
              </a:rPr>
              <a:t> </a:t>
            </a:r>
            <a:r>
              <a:rPr lang="en-US" altLang="zh-CN" sz="1600" i="1" dirty="0">
                <a:highlight>
                  <a:srgbClr val="FFFF00"/>
                </a:highlight>
              </a:rPr>
              <a:t>and</a:t>
            </a:r>
            <a:r>
              <a:rPr lang="zh-CN" altLang="en-US" sz="1600" i="1" dirty="0">
                <a:highlight>
                  <a:srgbClr val="FFFF00"/>
                </a:highlight>
              </a:rPr>
              <a:t> </a:t>
            </a:r>
            <a:r>
              <a:rPr lang="en-US" altLang="zh-CN" sz="1600" i="1" dirty="0">
                <a:highlight>
                  <a:srgbClr val="FFFF00"/>
                </a:highlight>
              </a:rPr>
              <a:t>replan</a:t>
            </a:r>
            <a:r>
              <a:rPr lang="zh-CN" altLang="en-US" sz="1600" i="1" dirty="0">
                <a:highlight>
                  <a:srgbClr val="FFFF00"/>
                </a:highlight>
              </a:rPr>
              <a:t> </a:t>
            </a:r>
            <a:r>
              <a:rPr lang="en-US" altLang="zh-CN" sz="1600" i="1" dirty="0">
                <a:highlight>
                  <a:srgbClr val="FFFF00"/>
                </a:highlight>
              </a:rPr>
              <a:t>to</a:t>
            </a:r>
            <a:r>
              <a:rPr lang="zh-CN" altLang="en-US" sz="1600" i="1" dirty="0">
                <a:highlight>
                  <a:srgbClr val="FFFF00"/>
                </a:highlight>
              </a:rPr>
              <a:t> </a:t>
            </a:r>
            <a:r>
              <a:rPr lang="en-US" altLang="zh-CN" sz="1600" i="1" dirty="0">
                <a:highlight>
                  <a:srgbClr val="FFFF00"/>
                </a:highlight>
              </a:rPr>
              <a:t>generate</a:t>
            </a:r>
            <a:r>
              <a:rPr lang="zh-CN" altLang="en-US" sz="1600" i="1" dirty="0">
                <a:highlight>
                  <a:srgbClr val="FFFF00"/>
                </a:highlight>
              </a:rPr>
              <a:t> </a:t>
            </a:r>
            <a:r>
              <a:rPr lang="en-US" altLang="zh-CN" sz="1600" i="1" dirty="0">
                <a:highlight>
                  <a:srgbClr val="FFFF00"/>
                </a:highlight>
              </a:rPr>
              <a:t>a</a:t>
            </a:r>
            <a:r>
              <a:rPr lang="zh-CN" altLang="en-US" sz="1600" i="1" dirty="0">
                <a:highlight>
                  <a:srgbClr val="FFFF00"/>
                </a:highlight>
              </a:rPr>
              <a:t> </a:t>
            </a:r>
            <a:r>
              <a:rPr lang="en-US" altLang="zh-CN" sz="1600" i="1" dirty="0">
                <a:highlight>
                  <a:srgbClr val="FFFF00"/>
                </a:highlight>
              </a:rPr>
              <a:t>new</a:t>
            </a:r>
            <a:r>
              <a:rPr lang="zh-CN" altLang="en-US" sz="1600" i="1" dirty="0">
                <a:highlight>
                  <a:srgbClr val="FFFF00"/>
                </a:highlight>
              </a:rPr>
              <a:t>  </a:t>
            </a:r>
            <a:r>
              <a:rPr lang="en-US" altLang="zh-CN" sz="1600" i="1" dirty="0">
                <a:highlight>
                  <a:srgbClr val="FFFF00"/>
                </a:highlight>
              </a:rPr>
              <a:t>c</a:t>
            </a:r>
            <a:r>
              <a:rPr lang="en-CN" sz="1600" i="1" dirty="0">
                <a:highlight>
                  <a:srgbClr val="FFFF00"/>
                </a:highlight>
              </a:rPr>
              <a:t>ommand</a:t>
            </a:r>
            <a:r>
              <a:rPr lang="zh-CN" altLang="en-US" sz="1600" i="1" dirty="0">
                <a:highlight>
                  <a:srgbClr val="FFFF00"/>
                </a:highlight>
              </a:rPr>
              <a:t>  </a:t>
            </a:r>
            <a:r>
              <a:rPr lang="en-US" altLang="zh-CN" sz="1600" i="1" dirty="0">
                <a:highlight>
                  <a:srgbClr val="FFFF00"/>
                </a:highlight>
              </a:rPr>
              <a:t>﻿﻿proprioception</a:t>
            </a:r>
            <a:r>
              <a:rPr lang="zh-CN" altLang="en-US" sz="1600" i="1" dirty="0">
                <a:highlight>
                  <a:srgbClr val="FFFF00"/>
                </a:highlight>
              </a:rPr>
              <a:t> </a:t>
            </a:r>
            <a:r>
              <a:rPr lang="en-US" altLang="zh-CN" sz="1600" i="1" dirty="0">
                <a:highlight>
                  <a:srgbClr val="FFFF00"/>
                </a:highlight>
              </a:rPr>
              <a:t>sequence</a:t>
            </a:r>
            <a:br>
              <a:rPr lang="en-US" altLang="zh-CN" sz="1600" i="1" dirty="0">
                <a:highlight>
                  <a:srgbClr val="FFFF00"/>
                </a:highlight>
              </a:rPr>
            </a:br>
            <a:r>
              <a:rPr lang="en-US" altLang="zh-CN" sz="1600" i="1" dirty="0">
                <a:highlight>
                  <a:srgbClr val="FFFF00"/>
                </a:highlight>
              </a:rPr>
              <a:t>if</a:t>
            </a:r>
            <a:r>
              <a:rPr lang="zh-CN" altLang="en-US" sz="1600" i="1" dirty="0">
                <a:highlight>
                  <a:srgbClr val="FFFF00"/>
                </a:highlight>
              </a:rPr>
              <a:t> </a:t>
            </a:r>
            <a:r>
              <a:rPr lang="en-US" altLang="zh-CN" sz="1600" i="1" dirty="0">
                <a:highlight>
                  <a:srgbClr val="FFFF00"/>
                </a:highlight>
              </a:rPr>
              <a:t>the</a:t>
            </a:r>
            <a:r>
              <a:rPr lang="zh-CN" altLang="en-US" sz="1600" i="1" dirty="0">
                <a:highlight>
                  <a:srgbClr val="FFFF00"/>
                </a:highlight>
              </a:rPr>
              <a:t> </a:t>
            </a:r>
            <a:r>
              <a:rPr lang="en-US" altLang="zh-CN" sz="1600" i="1" dirty="0">
                <a:highlight>
                  <a:srgbClr val="FFFF00"/>
                </a:highlight>
              </a:rPr>
              <a:t>confidence</a:t>
            </a:r>
            <a:r>
              <a:rPr lang="zh-CN" altLang="en-US" sz="1600" i="1" dirty="0">
                <a:highlight>
                  <a:srgbClr val="FFFF00"/>
                </a:highlight>
              </a:rPr>
              <a:t> </a:t>
            </a:r>
            <a:r>
              <a:rPr lang="en-US" altLang="zh-CN" sz="1600" i="1" dirty="0">
                <a:highlight>
                  <a:srgbClr val="FFFF00"/>
                </a:highlight>
              </a:rPr>
              <a:t>is</a:t>
            </a:r>
            <a:r>
              <a:rPr lang="zh-CN" altLang="en-US" sz="1600" i="1" dirty="0">
                <a:highlight>
                  <a:srgbClr val="FFFF00"/>
                </a:highlight>
              </a:rPr>
              <a:t> </a:t>
            </a:r>
            <a:r>
              <a:rPr lang="en-US" altLang="zh-CN" sz="1600" i="1" dirty="0">
                <a:highlight>
                  <a:srgbClr val="FFFF00"/>
                </a:highlight>
              </a:rPr>
              <a:t>near</a:t>
            </a:r>
            <a:r>
              <a:rPr lang="zh-CN" altLang="en-US" sz="1600" i="1" dirty="0">
                <a:highlight>
                  <a:srgbClr val="FFFF00"/>
                </a:highlight>
              </a:rPr>
              <a:t> </a:t>
            </a:r>
            <a:r>
              <a:rPr lang="en-US" altLang="zh-CN" sz="1600" i="1" dirty="0">
                <a:highlight>
                  <a:srgbClr val="FFFF00"/>
                </a:highlight>
              </a:rPr>
              <a:t>to</a:t>
            </a:r>
            <a:r>
              <a:rPr lang="zh-CN" altLang="en-US" sz="1600" i="1" dirty="0">
                <a:highlight>
                  <a:srgbClr val="FFFF00"/>
                </a:highlight>
              </a:rPr>
              <a:t> </a:t>
            </a:r>
            <a:r>
              <a:rPr lang="en-US" altLang="zh-CN" sz="1600" i="1" dirty="0">
                <a:highlight>
                  <a:srgbClr val="FFFF00"/>
                </a:highlight>
              </a:rPr>
              <a:t>zero</a:t>
            </a:r>
            <a:r>
              <a:rPr lang="zh-CN" altLang="en-US" sz="1600" i="1" dirty="0">
                <a:highlight>
                  <a:srgbClr val="FFFF00"/>
                </a:highlight>
              </a:rPr>
              <a:t> </a:t>
            </a:r>
            <a:r>
              <a:rPr lang="en-US" altLang="zh-CN" sz="1600" i="1" dirty="0">
                <a:highlight>
                  <a:srgbClr val="FFFF00"/>
                </a:highlight>
              </a:rPr>
              <a:t>(means</a:t>
            </a:r>
            <a:r>
              <a:rPr lang="zh-CN" altLang="en-US" sz="1600" i="1" dirty="0">
                <a:highlight>
                  <a:srgbClr val="FFFF00"/>
                </a:highlight>
              </a:rPr>
              <a:t> </a:t>
            </a:r>
            <a:r>
              <a:rPr lang="en-US" altLang="zh-CN" sz="1600" i="1" dirty="0">
                <a:highlight>
                  <a:srgbClr val="FFFF00"/>
                </a:highlight>
              </a:rPr>
              <a:t>the</a:t>
            </a:r>
            <a:r>
              <a:rPr lang="zh-CN" altLang="en-US" sz="1600" i="1" dirty="0">
                <a:highlight>
                  <a:srgbClr val="FFFF00"/>
                </a:highlight>
              </a:rPr>
              <a:t> </a:t>
            </a:r>
            <a:r>
              <a:rPr lang="en-US" altLang="zh-CN" sz="1600" i="1" dirty="0">
                <a:highlight>
                  <a:srgbClr val="FFFF00"/>
                </a:highlight>
              </a:rPr>
              <a:t>future</a:t>
            </a:r>
            <a:r>
              <a:rPr lang="zh-CN" altLang="en-US" sz="1600" i="1" dirty="0">
                <a:highlight>
                  <a:srgbClr val="FFFF00"/>
                </a:highlight>
              </a:rPr>
              <a:t> </a:t>
            </a:r>
            <a:r>
              <a:rPr lang="en-US" altLang="zh-CN" sz="1600" i="1" dirty="0">
                <a:highlight>
                  <a:srgbClr val="FFFF00"/>
                </a:highlight>
              </a:rPr>
              <a:t>state</a:t>
            </a:r>
            <a:r>
              <a:rPr lang="zh-CN" altLang="en-US" sz="1600" i="1" dirty="0">
                <a:highlight>
                  <a:srgbClr val="FFFF00"/>
                </a:highlight>
              </a:rPr>
              <a:t> </a:t>
            </a:r>
            <a:r>
              <a:rPr lang="en-US" altLang="zh-CN" sz="1600" i="1" dirty="0">
                <a:highlight>
                  <a:srgbClr val="FFFF00"/>
                </a:highlight>
              </a:rPr>
              <a:t>is</a:t>
            </a:r>
            <a:r>
              <a:rPr lang="zh-CN" altLang="en-US" sz="1600" i="1" dirty="0">
                <a:highlight>
                  <a:srgbClr val="FFFF00"/>
                </a:highlight>
              </a:rPr>
              <a:t> </a:t>
            </a:r>
            <a:r>
              <a:rPr lang="en-US" altLang="zh-CN" sz="1600" i="1" dirty="0">
                <a:highlight>
                  <a:srgbClr val="FFFF00"/>
                </a:highlight>
              </a:rPr>
              <a:t>danger</a:t>
            </a:r>
            <a:r>
              <a:rPr lang="zh-CN" altLang="en-US" sz="1600" i="1" dirty="0">
                <a:highlight>
                  <a:srgbClr val="FFFF00"/>
                </a:highlight>
              </a:rPr>
              <a:t>  </a:t>
            </a:r>
            <a:r>
              <a:rPr lang="en-US" altLang="zh-CN" sz="1600" i="1" dirty="0">
                <a:highlight>
                  <a:srgbClr val="FFFF00"/>
                </a:highlight>
              </a:rPr>
              <a:t>or</a:t>
            </a:r>
            <a:r>
              <a:rPr lang="zh-CN" altLang="en-US" sz="1600" i="1" dirty="0">
                <a:highlight>
                  <a:srgbClr val="FFFF00"/>
                </a:highlight>
              </a:rPr>
              <a:t>  </a:t>
            </a:r>
            <a:r>
              <a:rPr lang="en-US" altLang="zh-CN" sz="1600" i="1" dirty="0">
                <a:highlight>
                  <a:srgbClr val="FFFF00"/>
                </a:highlight>
              </a:rPr>
              <a:t>i</a:t>
            </a:r>
            <a:r>
              <a:rPr lang="en-US" sz="1600" i="1" dirty="0">
                <a:highlight>
                  <a:srgbClr val="FFFF00"/>
                </a:highlight>
              </a:rPr>
              <a:t>ndistinguishable</a:t>
            </a:r>
            <a:r>
              <a:rPr lang="en-US" altLang="zh-CN" sz="1600" i="1" dirty="0">
                <a:highlight>
                  <a:srgbClr val="FFFF00"/>
                </a:highlight>
              </a:rPr>
              <a:t>).</a:t>
            </a:r>
            <a:endParaRPr lang="en-CN" sz="1600" i="1" dirty="0">
              <a:highlight>
                <a:srgbClr val="FFFF00"/>
              </a:highlight>
            </a:endParaRP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10E9E0B9-E6FF-354B-A42A-B74F4AFA6358}"/>
              </a:ext>
            </a:extLst>
          </p:cNvPr>
          <p:cNvCxnSpPr>
            <a:cxnSpLocks/>
            <a:stCxn id="11" idx="2"/>
            <a:endCxn id="151" idx="2"/>
          </p:cNvCxnSpPr>
          <p:nvPr/>
        </p:nvCxnSpPr>
        <p:spPr>
          <a:xfrm rot="10800000">
            <a:off x="2314203" y="7532167"/>
            <a:ext cx="7096695" cy="1742580"/>
          </a:xfrm>
          <a:prstGeom prst="bentConnector2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5ED4EEE7-7987-C540-BC6F-64D9056E9B43}"/>
              </a:ext>
            </a:extLst>
          </p:cNvPr>
          <p:cNvCxnSpPr>
            <a:cxnSpLocks/>
            <a:stCxn id="11" idx="0"/>
          </p:cNvCxnSpPr>
          <p:nvPr/>
        </p:nvCxnSpPr>
        <p:spPr>
          <a:xfrm rot="5400000" flipH="1" flipV="1">
            <a:off x="6659480" y="5284035"/>
            <a:ext cx="6754099" cy="5853"/>
          </a:xfrm>
          <a:prstGeom prst="bentConnector3">
            <a:avLst>
              <a:gd name="adj1" fmla="val 50000"/>
            </a:avLst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9E3D09E-A389-FC4C-9E4D-8D61244128C2}"/>
              </a:ext>
            </a:extLst>
          </p:cNvPr>
          <p:cNvSpPr txBox="1"/>
          <p:nvPr/>
        </p:nvSpPr>
        <p:spPr>
          <a:xfrm>
            <a:off x="11361906" y="3190672"/>
            <a:ext cx="2273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(3)</a:t>
            </a:r>
            <a:r>
              <a:rPr lang="zh-CN" altLang="en-US" dirty="0"/>
              <a:t> </a:t>
            </a:r>
            <a:r>
              <a:rPr lang="en-US" altLang="zh-CN" dirty="0"/>
              <a:t>Safe</a:t>
            </a:r>
            <a:r>
              <a:rPr lang="zh-CN" altLang="en-US" dirty="0"/>
              <a:t> </a:t>
            </a:r>
            <a:r>
              <a:rPr lang="en-US" altLang="zh-CN" dirty="0"/>
              <a:t>probing</a:t>
            </a:r>
            <a:r>
              <a:rPr lang="zh-CN" altLang="en-US" dirty="0"/>
              <a:t> </a:t>
            </a:r>
            <a:r>
              <a:rPr lang="en-US" altLang="zh-CN" dirty="0"/>
              <a:t>policy</a:t>
            </a:r>
            <a:endParaRPr lang="en-CN" dirty="0"/>
          </a:p>
        </p:txBody>
      </p:sp>
      <p:sp>
        <p:nvSpPr>
          <p:cNvPr id="93" name="Cross 92">
            <a:extLst>
              <a:ext uri="{FF2B5EF4-FFF2-40B4-BE49-F238E27FC236}">
                <a16:creationId xmlns:a16="http://schemas.microsoft.com/office/drawing/2014/main" id="{EA10714A-97F9-3D45-9B36-2FF0042BE1A5}"/>
              </a:ext>
            </a:extLst>
          </p:cNvPr>
          <p:cNvSpPr/>
          <p:nvPr/>
        </p:nvSpPr>
        <p:spPr>
          <a:xfrm rot="1240794">
            <a:off x="2418339" y="5227108"/>
            <a:ext cx="178466" cy="194176"/>
          </a:xfrm>
          <a:prstGeom prst="plus">
            <a:avLst>
              <a:gd name="adj" fmla="val 4360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5" name="Cross 94">
            <a:extLst>
              <a:ext uri="{FF2B5EF4-FFF2-40B4-BE49-F238E27FC236}">
                <a16:creationId xmlns:a16="http://schemas.microsoft.com/office/drawing/2014/main" id="{3534BD39-2DBF-E44D-8A26-42A486422620}"/>
              </a:ext>
            </a:extLst>
          </p:cNvPr>
          <p:cNvSpPr/>
          <p:nvPr/>
        </p:nvSpPr>
        <p:spPr>
          <a:xfrm rot="1240794">
            <a:off x="1713319" y="2488154"/>
            <a:ext cx="178466" cy="194176"/>
          </a:xfrm>
          <a:prstGeom prst="plus">
            <a:avLst>
              <a:gd name="adj" fmla="val 4360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6" name="Cross 95">
            <a:extLst>
              <a:ext uri="{FF2B5EF4-FFF2-40B4-BE49-F238E27FC236}">
                <a16:creationId xmlns:a16="http://schemas.microsoft.com/office/drawing/2014/main" id="{E58BC8B1-9362-0441-B01E-F41E1F02CAD4}"/>
              </a:ext>
            </a:extLst>
          </p:cNvPr>
          <p:cNvSpPr/>
          <p:nvPr/>
        </p:nvSpPr>
        <p:spPr>
          <a:xfrm rot="1240794">
            <a:off x="635612" y="7208303"/>
            <a:ext cx="178466" cy="194176"/>
          </a:xfrm>
          <a:prstGeom prst="plus">
            <a:avLst>
              <a:gd name="adj" fmla="val 4360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149CC2-82DE-9749-BAA7-2508D9C6D6E6}"/>
              </a:ext>
            </a:extLst>
          </p:cNvPr>
          <p:cNvSpPr txBox="1"/>
          <p:nvPr/>
        </p:nvSpPr>
        <p:spPr>
          <a:xfrm>
            <a:off x="998670" y="6911305"/>
            <a:ext cx="2423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obstacles</a:t>
            </a:r>
            <a:r>
              <a:rPr lang="zh-CN" altLang="en-US" dirty="0"/>
              <a:t> </a:t>
            </a:r>
            <a:r>
              <a:rPr lang="en-US" altLang="zh-CN" dirty="0"/>
              <a:t>identified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probing</a:t>
            </a:r>
            <a:r>
              <a:rPr lang="zh-CN" altLang="en-US" dirty="0"/>
              <a:t> </a:t>
            </a:r>
            <a:r>
              <a:rPr lang="en-US" altLang="zh-CN" dirty="0"/>
              <a:t>module</a:t>
            </a:r>
            <a:endParaRPr lang="en-CN" dirty="0"/>
          </a:p>
        </p:txBody>
      </p:sp>
      <p:sp>
        <p:nvSpPr>
          <p:cNvPr id="98" name="Cross 97">
            <a:extLst>
              <a:ext uri="{FF2B5EF4-FFF2-40B4-BE49-F238E27FC236}">
                <a16:creationId xmlns:a16="http://schemas.microsoft.com/office/drawing/2014/main" id="{E5D51C48-1AAA-0F4E-984E-B9845D0DB428}"/>
              </a:ext>
            </a:extLst>
          </p:cNvPr>
          <p:cNvSpPr/>
          <p:nvPr/>
        </p:nvSpPr>
        <p:spPr>
          <a:xfrm rot="1240794">
            <a:off x="2421884" y="5911138"/>
            <a:ext cx="178466" cy="194176"/>
          </a:xfrm>
          <a:prstGeom prst="plus">
            <a:avLst>
              <a:gd name="adj" fmla="val 4360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9" name="Cross 98">
            <a:extLst>
              <a:ext uri="{FF2B5EF4-FFF2-40B4-BE49-F238E27FC236}">
                <a16:creationId xmlns:a16="http://schemas.microsoft.com/office/drawing/2014/main" id="{724CE52D-46E7-9C41-8B56-4547642EEAC2}"/>
              </a:ext>
            </a:extLst>
          </p:cNvPr>
          <p:cNvSpPr/>
          <p:nvPr/>
        </p:nvSpPr>
        <p:spPr>
          <a:xfrm rot="1240794">
            <a:off x="2212778" y="3256544"/>
            <a:ext cx="178466" cy="194176"/>
          </a:xfrm>
          <a:prstGeom prst="plus">
            <a:avLst>
              <a:gd name="adj" fmla="val 4360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35745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144">
            <a:extLst>
              <a:ext uri="{FF2B5EF4-FFF2-40B4-BE49-F238E27FC236}">
                <a16:creationId xmlns:a16="http://schemas.microsoft.com/office/drawing/2014/main" id="{834FE715-3558-0543-9EB0-847DB2D22A2F}"/>
              </a:ext>
            </a:extLst>
          </p:cNvPr>
          <p:cNvSpPr/>
          <p:nvPr/>
        </p:nvSpPr>
        <p:spPr>
          <a:xfrm>
            <a:off x="14925479" y="1447809"/>
            <a:ext cx="1141893" cy="1035610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48418-5D1C-4946-B9FE-D0B93A73EE82}"/>
              </a:ext>
            </a:extLst>
          </p:cNvPr>
          <p:cNvSpPr txBox="1"/>
          <p:nvPr/>
        </p:nvSpPr>
        <p:spPr>
          <a:xfrm>
            <a:off x="14299347" y="631704"/>
            <a:ext cx="2837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70C0"/>
                </a:solidFill>
              </a:rPr>
              <a:t>(4)</a:t>
            </a:r>
            <a:r>
              <a:rPr lang="zh-CN" altLang="en-US" sz="2000" b="1" dirty="0">
                <a:solidFill>
                  <a:srgbClr val="0070C0"/>
                </a:solidFill>
              </a:rPr>
              <a:t> </a:t>
            </a:r>
            <a:r>
              <a:rPr lang="en-US" sz="2000" b="1" dirty="0">
                <a:solidFill>
                  <a:srgbClr val="0070C0"/>
                </a:solidFill>
              </a:rPr>
              <a:t>robust perceptive</a:t>
            </a:r>
            <a:r>
              <a:rPr lang="zh-CN" altLang="en-US" sz="2000" b="1" dirty="0">
                <a:solidFill>
                  <a:srgbClr val="0070C0"/>
                </a:solidFill>
              </a:rPr>
              <a:t> </a:t>
            </a:r>
            <a:br>
              <a:rPr lang="en-US" altLang="zh-CN" sz="2000" b="1" dirty="0">
                <a:solidFill>
                  <a:srgbClr val="0070C0"/>
                </a:solidFill>
              </a:rPr>
            </a:br>
            <a:r>
              <a:rPr lang="en-US" sz="2000" b="1" dirty="0">
                <a:solidFill>
                  <a:srgbClr val="0070C0"/>
                </a:solidFill>
              </a:rPr>
              <a:t>locomotion</a:t>
            </a:r>
            <a:r>
              <a:rPr lang="zh-CN" altLang="en-US" sz="2000" b="1" dirty="0">
                <a:solidFill>
                  <a:srgbClr val="0070C0"/>
                </a:solidFill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</a:rPr>
              <a:t>policy</a:t>
            </a:r>
            <a:r>
              <a:rPr lang="zh-CN" altLang="en-US" sz="2000" b="1" dirty="0">
                <a:solidFill>
                  <a:srgbClr val="0070C0"/>
                </a:solidFill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</a:rPr>
              <a:t>[1]</a:t>
            </a:r>
            <a:endParaRPr lang="en-CN" sz="2000" b="1" dirty="0">
              <a:solidFill>
                <a:srgbClr val="0070C0"/>
              </a:solidFill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05FEFB24-1DC9-4F47-9B67-635D2DC64CF4}"/>
              </a:ext>
            </a:extLst>
          </p:cNvPr>
          <p:cNvSpPr/>
          <p:nvPr/>
        </p:nvSpPr>
        <p:spPr>
          <a:xfrm>
            <a:off x="5951407" y="1320525"/>
            <a:ext cx="2635955" cy="646331"/>
          </a:xfrm>
          <a:prstGeom prst="rect">
            <a:avLst/>
          </a:prstGeom>
          <a:ln w="3810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CN" dirty="0"/>
              <a:t>﻿Command</a:t>
            </a:r>
            <a:r>
              <a:rPr lang="zh-CN" altLang="en-US" dirty="0"/>
              <a:t> </a:t>
            </a:r>
            <a:br>
              <a:rPr lang="en-US" altLang="zh-CN" dirty="0"/>
            </a:br>
            <a:r>
              <a:rPr lang="en-US" altLang="zh-CN" dirty="0"/>
              <a:t>﻿﻿Proprioception</a:t>
            </a:r>
            <a:r>
              <a:rPr lang="zh-CN" altLang="en-US" dirty="0"/>
              <a:t> </a:t>
            </a:r>
            <a:r>
              <a:rPr lang="en-US" altLang="zh-CN" dirty="0"/>
              <a:t>sequence</a:t>
            </a:r>
            <a:endParaRPr lang="en-CN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FB4A23-36ED-D147-A833-93C6CF0A0413}"/>
              </a:ext>
            </a:extLst>
          </p:cNvPr>
          <p:cNvCxnSpPr>
            <a:cxnSpLocks/>
            <a:stCxn id="146" idx="3"/>
            <a:endCxn id="28" idx="2"/>
          </p:cNvCxnSpPr>
          <p:nvPr/>
        </p:nvCxnSpPr>
        <p:spPr>
          <a:xfrm>
            <a:off x="8587362" y="1643691"/>
            <a:ext cx="5711985" cy="1665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4B5889FC-0DE7-4343-8EC9-D7EB83BDCCE5}"/>
              </a:ext>
            </a:extLst>
          </p:cNvPr>
          <p:cNvCxnSpPr>
            <a:cxnSpLocks/>
            <a:stCxn id="145" idx="2"/>
            <a:endCxn id="163" idx="0"/>
          </p:cNvCxnSpPr>
          <p:nvPr/>
        </p:nvCxnSpPr>
        <p:spPr>
          <a:xfrm>
            <a:off x="15496426" y="2483419"/>
            <a:ext cx="17568" cy="1010842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D7287CE-F188-8E4B-9239-2FD49CC08970}"/>
              </a:ext>
            </a:extLst>
          </p:cNvPr>
          <p:cNvSpPr txBox="1"/>
          <p:nvPr/>
        </p:nvSpPr>
        <p:spPr>
          <a:xfrm>
            <a:off x="15485719" y="3054203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action</a:t>
            </a:r>
            <a:endParaRPr lang="en-C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3E3EF59-F67C-1B42-A607-E7606CD2B37D}"/>
              </a:ext>
            </a:extLst>
          </p:cNvPr>
          <p:cNvSpPr/>
          <p:nvPr/>
        </p:nvSpPr>
        <p:spPr>
          <a:xfrm>
            <a:off x="864352" y="1251674"/>
            <a:ext cx="4360846" cy="6232889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05591D-4000-944E-815E-87AE9D4E958D}"/>
              </a:ext>
            </a:extLst>
          </p:cNvPr>
          <p:cNvSpPr txBox="1"/>
          <p:nvPr/>
        </p:nvSpPr>
        <p:spPr>
          <a:xfrm>
            <a:off x="864352" y="891325"/>
            <a:ext cx="2394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0070C0"/>
                </a:solidFill>
              </a:rPr>
              <a:t>(2)</a:t>
            </a:r>
            <a:r>
              <a:rPr lang="zh-CN" altLang="en-US" sz="2000" b="1" dirty="0">
                <a:solidFill>
                  <a:srgbClr val="0070C0"/>
                </a:solidFill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</a:rPr>
              <a:t>Global</a:t>
            </a:r>
            <a:r>
              <a:rPr lang="zh-CN" altLang="en-US" sz="2000" b="1" dirty="0">
                <a:solidFill>
                  <a:srgbClr val="0070C0"/>
                </a:solidFill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</a:rPr>
              <a:t>navigation</a:t>
            </a:r>
            <a:endParaRPr lang="en-CN" sz="2000" b="1" dirty="0">
              <a:solidFill>
                <a:srgbClr val="0070C0"/>
              </a:solidFill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145C114-D57B-454F-BE96-1594A1DA3041}"/>
              </a:ext>
            </a:extLst>
          </p:cNvPr>
          <p:cNvSpPr/>
          <p:nvPr/>
        </p:nvSpPr>
        <p:spPr>
          <a:xfrm>
            <a:off x="1058570" y="4363294"/>
            <a:ext cx="3810674" cy="292824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F24BD8-475A-114F-99C5-90F03BFF7ED6}"/>
              </a:ext>
            </a:extLst>
          </p:cNvPr>
          <p:cNvSpPr txBox="1"/>
          <p:nvPr/>
        </p:nvSpPr>
        <p:spPr>
          <a:xfrm>
            <a:off x="1859662" y="4374303"/>
            <a:ext cx="220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Static</a:t>
            </a:r>
            <a:r>
              <a:rPr lang="zh-CN" altLang="en-US" dirty="0"/>
              <a:t> </a:t>
            </a:r>
            <a:r>
              <a:rPr lang="en-US" altLang="zh-CN" dirty="0"/>
              <a:t>navigation</a:t>
            </a:r>
            <a:r>
              <a:rPr lang="zh-CN" altLang="en-US" dirty="0"/>
              <a:t> </a:t>
            </a:r>
            <a:r>
              <a:rPr lang="en-US" altLang="zh-CN" dirty="0"/>
              <a:t>Map</a:t>
            </a:r>
            <a:endParaRPr lang="en-CN" dirty="0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3F56377B-7787-8844-B767-93FE44C33974}"/>
              </a:ext>
            </a:extLst>
          </p:cNvPr>
          <p:cNvSpPr/>
          <p:nvPr/>
        </p:nvSpPr>
        <p:spPr>
          <a:xfrm>
            <a:off x="1058570" y="1454347"/>
            <a:ext cx="3810674" cy="252156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FE1284A-B279-8248-9363-A7BAFCE0CA6D}"/>
              </a:ext>
            </a:extLst>
          </p:cNvPr>
          <p:cNvSpPr/>
          <p:nvPr/>
        </p:nvSpPr>
        <p:spPr>
          <a:xfrm>
            <a:off x="1286582" y="1532043"/>
            <a:ext cx="3409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Navigation Planning</a:t>
            </a:r>
            <a:r>
              <a:rPr lang="zh-CN" altLang="en-US" dirty="0"/>
              <a:t> </a:t>
            </a:r>
            <a:r>
              <a:rPr lang="en-US" altLang="zh-CN" dirty="0"/>
              <a:t>algorithms</a:t>
            </a:r>
            <a:r>
              <a:rPr lang="zh-CN" altLang="en-US" dirty="0"/>
              <a:t> </a:t>
            </a:r>
            <a:r>
              <a:rPr lang="en-US" altLang="zh-CN" dirty="0"/>
              <a:t>[2]</a:t>
            </a:r>
            <a:endParaRPr lang="en-CN" dirty="0"/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E4236588-8FDB-A245-A999-90A20A7CF57A}"/>
              </a:ext>
            </a:extLst>
          </p:cNvPr>
          <p:cNvCxnSpPr>
            <a:cxnSpLocks/>
            <a:endCxn id="146" idx="1"/>
          </p:cNvCxnSpPr>
          <p:nvPr/>
        </p:nvCxnSpPr>
        <p:spPr>
          <a:xfrm>
            <a:off x="4869244" y="1643691"/>
            <a:ext cx="108216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0F7839B3-73D2-A549-95C7-57535D17197D}"/>
              </a:ext>
            </a:extLst>
          </p:cNvPr>
          <p:cNvCxnSpPr>
            <a:cxnSpLocks/>
            <a:stCxn id="151" idx="0"/>
            <a:endCxn id="152" idx="2"/>
          </p:cNvCxnSpPr>
          <p:nvPr/>
        </p:nvCxnSpPr>
        <p:spPr>
          <a:xfrm flipV="1">
            <a:off x="2963907" y="3975914"/>
            <a:ext cx="0" cy="38738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EDFDD2B8-3F04-2141-8256-4A86AAC25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668" y="4857699"/>
            <a:ext cx="3162300" cy="1879600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81315124-B2BA-524B-8062-CBE8AF7E2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290" y="1898623"/>
            <a:ext cx="3025490" cy="2047554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C59DC529-AAA5-F143-8C55-A85C017B9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69692" y="3494261"/>
            <a:ext cx="1288604" cy="1176107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3D8E8722-97FC-BC4E-B463-62BDED6708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528" y="10128245"/>
            <a:ext cx="7681431" cy="2702981"/>
          </a:xfrm>
          <a:prstGeom prst="rect">
            <a:avLst/>
          </a:prstGeom>
        </p:spPr>
      </p:pic>
      <p:sp>
        <p:nvSpPr>
          <p:cNvPr id="166" name="Rectangle 165">
            <a:extLst>
              <a:ext uri="{FF2B5EF4-FFF2-40B4-BE49-F238E27FC236}">
                <a16:creationId xmlns:a16="http://schemas.microsoft.com/office/drawing/2014/main" id="{441290C2-6AAF-0846-8592-87148D69854D}"/>
              </a:ext>
            </a:extLst>
          </p:cNvPr>
          <p:cNvSpPr/>
          <p:nvPr/>
        </p:nvSpPr>
        <p:spPr>
          <a:xfrm>
            <a:off x="815273" y="9659065"/>
            <a:ext cx="8107942" cy="3615390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E655D92-DAFB-5B48-AC6A-0AAC0DF2776A}"/>
              </a:ext>
            </a:extLst>
          </p:cNvPr>
          <p:cNvSpPr txBox="1"/>
          <p:nvPr/>
        </p:nvSpPr>
        <p:spPr>
          <a:xfrm>
            <a:off x="1904526" y="9758913"/>
            <a:ext cx="642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Domain</a:t>
            </a:r>
            <a:r>
              <a:rPr lang="zh-CN" altLang="en-US" dirty="0"/>
              <a:t> </a:t>
            </a:r>
            <a:r>
              <a:rPr lang="en-US" altLang="zh-CN" dirty="0"/>
              <a:t>randomization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terrains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i="1" dirty="0">
                <a:highlight>
                  <a:srgbClr val="FFFF00"/>
                </a:highlight>
              </a:rPr>
              <a:t>danger</a:t>
            </a:r>
            <a:r>
              <a:rPr lang="zh-CN" altLang="en-US" i="1" dirty="0">
                <a:highlight>
                  <a:srgbClr val="FFFF00"/>
                </a:highlight>
              </a:rPr>
              <a:t> </a:t>
            </a:r>
            <a:r>
              <a:rPr lang="en-US" altLang="zh-CN" i="1" dirty="0">
                <a:highlight>
                  <a:srgbClr val="FFFF00"/>
                </a:highlight>
              </a:rPr>
              <a:t>obstacles</a:t>
            </a:r>
            <a:endParaRPr lang="en-CN" i="1" dirty="0">
              <a:highlight>
                <a:srgbClr val="FFFF00"/>
              </a:highlight>
            </a:endParaRP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63FDB353-F0F3-824F-9719-A623408F11EB}"/>
              </a:ext>
            </a:extLst>
          </p:cNvPr>
          <p:cNvCxnSpPr>
            <a:cxnSpLocks/>
          </p:cNvCxnSpPr>
          <p:nvPr/>
        </p:nvCxnSpPr>
        <p:spPr>
          <a:xfrm flipV="1">
            <a:off x="2535734" y="7291536"/>
            <a:ext cx="0" cy="232772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tangle 169">
            <a:extLst>
              <a:ext uri="{FF2B5EF4-FFF2-40B4-BE49-F238E27FC236}">
                <a16:creationId xmlns:a16="http://schemas.microsoft.com/office/drawing/2014/main" id="{6CDF587F-7DCE-3549-87E1-61C03A326156}"/>
              </a:ext>
            </a:extLst>
          </p:cNvPr>
          <p:cNvSpPr/>
          <p:nvPr/>
        </p:nvSpPr>
        <p:spPr>
          <a:xfrm>
            <a:off x="596650" y="9297538"/>
            <a:ext cx="15647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0070C0"/>
                </a:solidFill>
              </a:rPr>
              <a:t>(1)</a:t>
            </a:r>
            <a:r>
              <a:rPr lang="zh-CN" altLang="en-US" sz="2000" b="1" dirty="0">
                <a:solidFill>
                  <a:srgbClr val="0070C0"/>
                </a:solidFill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</a:rPr>
              <a:t>Simulator</a:t>
            </a:r>
            <a:endParaRPr lang="en-CN" sz="2000" b="1" dirty="0">
              <a:solidFill>
                <a:srgbClr val="0070C0"/>
              </a:solidFill>
            </a:endParaRPr>
          </a:p>
        </p:txBody>
      </p:sp>
      <p:sp>
        <p:nvSpPr>
          <p:cNvPr id="173" name="Cross 172">
            <a:extLst>
              <a:ext uri="{FF2B5EF4-FFF2-40B4-BE49-F238E27FC236}">
                <a16:creationId xmlns:a16="http://schemas.microsoft.com/office/drawing/2014/main" id="{F886441B-FDD2-6E44-963A-47FDA8645228}"/>
              </a:ext>
            </a:extLst>
          </p:cNvPr>
          <p:cNvSpPr/>
          <p:nvPr/>
        </p:nvSpPr>
        <p:spPr>
          <a:xfrm rot="1240794">
            <a:off x="2760736" y="11471333"/>
            <a:ext cx="178466" cy="194176"/>
          </a:xfrm>
          <a:prstGeom prst="plus">
            <a:avLst>
              <a:gd name="adj" fmla="val 4360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4" name="Cross 173">
            <a:extLst>
              <a:ext uri="{FF2B5EF4-FFF2-40B4-BE49-F238E27FC236}">
                <a16:creationId xmlns:a16="http://schemas.microsoft.com/office/drawing/2014/main" id="{D5CD0455-3E11-4E49-B6B0-5F954BFB60B6}"/>
              </a:ext>
            </a:extLst>
          </p:cNvPr>
          <p:cNvSpPr/>
          <p:nvPr/>
        </p:nvSpPr>
        <p:spPr>
          <a:xfrm rot="1240794">
            <a:off x="2547480" y="11219649"/>
            <a:ext cx="178466" cy="194176"/>
          </a:xfrm>
          <a:prstGeom prst="plus">
            <a:avLst>
              <a:gd name="adj" fmla="val 4360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5" name="Cross 174">
            <a:extLst>
              <a:ext uri="{FF2B5EF4-FFF2-40B4-BE49-F238E27FC236}">
                <a16:creationId xmlns:a16="http://schemas.microsoft.com/office/drawing/2014/main" id="{3859D303-7381-2341-9571-90E92ADE19A5}"/>
              </a:ext>
            </a:extLst>
          </p:cNvPr>
          <p:cNvSpPr/>
          <p:nvPr/>
        </p:nvSpPr>
        <p:spPr>
          <a:xfrm rot="1240794">
            <a:off x="5204654" y="11985086"/>
            <a:ext cx="178466" cy="194176"/>
          </a:xfrm>
          <a:prstGeom prst="plus">
            <a:avLst>
              <a:gd name="adj" fmla="val 4360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6" name="Cross 175">
            <a:extLst>
              <a:ext uri="{FF2B5EF4-FFF2-40B4-BE49-F238E27FC236}">
                <a16:creationId xmlns:a16="http://schemas.microsoft.com/office/drawing/2014/main" id="{1661CFEA-6397-A14C-BF95-68129C3E911D}"/>
              </a:ext>
            </a:extLst>
          </p:cNvPr>
          <p:cNvSpPr/>
          <p:nvPr/>
        </p:nvSpPr>
        <p:spPr>
          <a:xfrm rot="1240794">
            <a:off x="5357054" y="12137486"/>
            <a:ext cx="178466" cy="194176"/>
          </a:xfrm>
          <a:prstGeom prst="plus">
            <a:avLst>
              <a:gd name="adj" fmla="val 4360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7" name="Cross 176">
            <a:extLst>
              <a:ext uri="{FF2B5EF4-FFF2-40B4-BE49-F238E27FC236}">
                <a16:creationId xmlns:a16="http://schemas.microsoft.com/office/drawing/2014/main" id="{88F890CB-450D-F841-ACF0-5517FE726C4E}"/>
              </a:ext>
            </a:extLst>
          </p:cNvPr>
          <p:cNvSpPr/>
          <p:nvPr/>
        </p:nvSpPr>
        <p:spPr>
          <a:xfrm rot="1240794">
            <a:off x="8228549" y="11504992"/>
            <a:ext cx="178466" cy="194176"/>
          </a:xfrm>
          <a:prstGeom prst="plus">
            <a:avLst>
              <a:gd name="adj" fmla="val 4360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8" name="Cross 177">
            <a:extLst>
              <a:ext uri="{FF2B5EF4-FFF2-40B4-BE49-F238E27FC236}">
                <a16:creationId xmlns:a16="http://schemas.microsoft.com/office/drawing/2014/main" id="{3148A748-D445-CE44-8C00-8DF222E72B48}"/>
              </a:ext>
            </a:extLst>
          </p:cNvPr>
          <p:cNvSpPr/>
          <p:nvPr/>
        </p:nvSpPr>
        <p:spPr>
          <a:xfrm rot="1240794">
            <a:off x="6670144" y="12107431"/>
            <a:ext cx="178466" cy="194176"/>
          </a:xfrm>
          <a:prstGeom prst="plus">
            <a:avLst>
              <a:gd name="adj" fmla="val 4360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9" name="Cross 178">
            <a:extLst>
              <a:ext uri="{FF2B5EF4-FFF2-40B4-BE49-F238E27FC236}">
                <a16:creationId xmlns:a16="http://schemas.microsoft.com/office/drawing/2014/main" id="{FAA1CF88-CCDD-9743-ADF5-250A1E6CFFBF}"/>
              </a:ext>
            </a:extLst>
          </p:cNvPr>
          <p:cNvSpPr/>
          <p:nvPr/>
        </p:nvSpPr>
        <p:spPr>
          <a:xfrm rot="1240794">
            <a:off x="1420266" y="12107431"/>
            <a:ext cx="178466" cy="194176"/>
          </a:xfrm>
          <a:prstGeom prst="plus">
            <a:avLst>
              <a:gd name="adj" fmla="val 4360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0" name="Cross 179">
            <a:extLst>
              <a:ext uri="{FF2B5EF4-FFF2-40B4-BE49-F238E27FC236}">
                <a16:creationId xmlns:a16="http://schemas.microsoft.com/office/drawing/2014/main" id="{7C45780A-CE52-8F48-9246-06108563F5AD}"/>
              </a:ext>
            </a:extLst>
          </p:cNvPr>
          <p:cNvSpPr/>
          <p:nvPr/>
        </p:nvSpPr>
        <p:spPr>
          <a:xfrm rot="1240794">
            <a:off x="1531343" y="12930187"/>
            <a:ext cx="178466" cy="194176"/>
          </a:xfrm>
          <a:prstGeom prst="plus">
            <a:avLst>
              <a:gd name="adj" fmla="val 4360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0672F42F-BBEE-874C-AA95-223F47FFB2F4}"/>
              </a:ext>
            </a:extLst>
          </p:cNvPr>
          <p:cNvSpPr txBox="1"/>
          <p:nvPr/>
        </p:nvSpPr>
        <p:spPr>
          <a:xfrm>
            <a:off x="1738345" y="12831226"/>
            <a:ext cx="3285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randomized</a:t>
            </a:r>
            <a:r>
              <a:rPr lang="zh-CN" altLang="en-US" dirty="0"/>
              <a:t> </a:t>
            </a:r>
            <a:r>
              <a:rPr lang="en-US" altLang="zh-CN" dirty="0"/>
              <a:t>danger</a:t>
            </a:r>
            <a:r>
              <a:rPr lang="zh-CN" altLang="en-US" dirty="0"/>
              <a:t> </a:t>
            </a:r>
            <a:r>
              <a:rPr lang="en-US" altLang="zh-CN" dirty="0"/>
              <a:t>obstacles</a:t>
            </a:r>
            <a:endParaRPr lang="en-CN" dirty="0"/>
          </a:p>
        </p:txBody>
      </p:sp>
      <p:pic>
        <p:nvPicPr>
          <p:cNvPr id="188" name="Picture 187">
            <a:extLst>
              <a:ext uri="{FF2B5EF4-FFF2-40B4-BE49-F238E27FC236}">
                <a16:creationId xmlns:a16="http://schemas.microsoft.com/office/drawing/2014/main" id="{020BA085-FDB9-8F41-92D5-534E1BA5F0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8605" y="2434919"/>
            <a:ext cx="2136461" cy="1816990"/>
          </a:xfrm>
          <a:prstGeom prst="rect">
            <a:avLst/>
          </a:prstGeom>
        </p:spPr>
      </p:pic>
      <p:sp>
        <p:nvSpPr>
          <p:cNvPr id="189" name="Rectangle 188">
            <a:extLst>
              <a:ext uri="{FF2B5EF4-FFF2-40B4-BE49-F238E27FC236}">
                <a16:creationId xmlns:a16="http://schemas.microsoft.com/office/drawing/2014/main" id="{8D2A102D-9F6B-AB45-91E5-475E80C31A54}"/>
              </a:ext>
            </a:extLst>
          </p:cNvPr>
          <p:cNvSpPr/>
          <p:nvPr/>
        </p:nvSpPr>
        <p:spPr>
          <a:xfrm>
            <a:off x="5912390" y="2088423"/>
            <a:ext cx="2635955" cy="22858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384565EB-EE58-0D4D-93E7-972D4CBC0E43}"/>
              </a:ext>
            </a:extLst>
          </p:cNvPr>
          <p:cNvSpPr txBox="1"/>
          <p:nvPr/>
        </p:nvSpPr>
        <p:spPr>
          <a:xfrm>
            <a:off x="6311410" y="2088423"/>
            <a:ext cx="181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Noisy</a:t>
            </a:r>
            <a:r>
              <a:rPr lang="zh-CN" altLang="en-US" dirty="0"/>
              <a:t> </a:t>
            </a:r>
            <a:r>
              <a:rPr lang="en-US" altLang="zh-CN" dirty="0"/>
              <a:t>height</a:t>
            </a:r>
            <a:r>
              <a:rPr lang="zh-CN" altLang="en-US" dirty="0"/>
              <a:t> </a:t>
            </a:r>
            <a:r>
              <a:rPr lang="en-US" altLang="zh-CN" dirty="0"/>
              <a:t>scan</a:t>
            </a:r>
            <a:endParaRPr lang="en-CN" dirty="0"/>
          </a:p>
        </p:txBody>
      </p:sp>
      <p:cxnSp>
        <p:nvCxnSpPr>
          <p:cNvPr id="192" name="Elbow Connector 191">
            <a:extLst>
              <a:ext uri="{FF2B5EF4-FFF2-40B4-BE49-F238E27FC236}">
                <a16:creationId xmlns:a16="http://schemas.microsoft.com/office/drawing/2014/main" id="{70C5B295-1EA6-4246-BD3B-500786B8CBBC}"/>
              </a:ext>
            </a:extLst>
          </p:cNvPr>
          <p:cNvCxnSpPr>
            <a:cxnSpLocks/>
            <a:endCxn id="189" idx="1"/>
          </p:cNvCxnSpPr>
          <p:nvPr/>
        </p:nvCxnSpPr>
        <p:spPr>
          <a:xfrm rot="5400000" flipH="1" flipV="1">
            <a:off x="2471501" y="6213050"/>
            <a:ext cx="6422575" cy="459203"/>
          </a:xfrm>
          <a:prstGeom prst="bentConnector2">
            <a:avLst/>
          </a:prstGeom>
          <a:ln w="28575"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2" name="Picture 201">
            <a:extLst>
              <a:ext uri="{FF2B5EF4-FFF2-40B4-BE49-F238E27FC236}">
                <a16:creationId xmlns:a16="http://schemas.microsoft.com/office/drawing/2014/main" id="{1013FB80-F6B8-0245-97E0-B0E408562D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8888" y="5080705"/>
            <a:ext cx="2217183" cy="1300657"/>
          </a:xfrm>
          <a:prstGeom prst="rect">
            <a:avLst/>
          </a:prstGeom>
        </p:spPr>
      </p:pic>
      <p:sp>
        <p:nvSpPr>
          <p:cNvPr id="203" name="Rectangle 202">
            <a:extLst>
              <a:ext uri="{FF2B5EF4-FFF2-40B4-BE49-F238E27FC236}">
                <a16:creationId xmlns:a16="http://schemas.microsoft.com/office/drawing/2014/main" id="{DFBC99AB-AA2B-9945-872E-BF66151CDD7A}"/>
              </a:ext>
            </a:extLst>
          </p:cNvPr>
          <p:cNvSpPr/>
          <p:nvPr/>
        </p:nvSpPr>
        <p:spPr>
          <a:xfrm>
            <a:off x="5886331" y="4581765"/>
            <a:ext cx="26068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i="1" dirty="0">
                <a:highlight>
                  <a:srgbClr val="FFFF00"/>
                </a:highlight>
              </a:rPr>
              <a:t>Ensemble</a:t>
            </a:r>
            <a:r>
              <a:rPr lang="zh-CN" altLang="en-US" sz="1600" i="1" dirty="0">
                <a:highlight>
                  <a:srgbClr val="FFFF00"/>
                </a:highlight>
              </a:rPr>
              <a:t> </a:t>
            </a:r>
            <a:r>
              <a:rPr lang="en-US" altLang="zh-CN" sz="1600" i="1" dirty="0">
                <a:highlight>
                  <a:srgbClr val="FFFF00"/>
                </a:highlight>
              </a:rPr>
              <a:t>noisy</a:t>
            </a:r>
            <a:r>
              <a:rPr lang="zh-CN" altLang="en-US" sz="1600" i="1" dirty="0">
                <a:highlight>
                  <a:srgbClr val="FFFF00"/>
                </a:highlight>
              </a:rPr>
              <a:t>  </a:t>
            </a:r>
            <a:r>
              <a:rPr lang="en-CN" sz="1600" i="1" dirty="0">
                <a:highlight>
                  <a:srgbClr val="FFFF00"/>
                </a:highlight>
              </a:rPr>
              <a:t>future scan</a:t>
            </a:r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A938EA56-0184-854A-AB7F-E4189D503535}"/>
              </a:ext>
            </a:extLst>
          </p:cNvPr>
          <p:cNvSpPr/>
          <p:nvPr/>
        </p:nvSpPr>
        <p:spPr>
          <a:xfrm>
            <a:off x="7138446" y="5468564"/>
            <a:ext cx="1313794" cy="861849"/>
          </a:xfrm>
          <a:custGeom>
            <a:avLst/>
            <a:gdLst>
              <a:gd name="connsiteX0" fmla="*/ 0 w 1313794"/>
              <a:gd name="connsiteY0" fmla="*/ 430925 h 861849"/>
              <a:gd name="connsiteX1" fmla="*/ 656897 w 1313794"/>
              <a:gd name="connsiteY1" fmla="*/ 0 h 861849"/>
              <a:gd name="connsiteX2" fmla="*/ 1313794 w 1313794"/>
              <a:gd name="connsiteY2" fmla="*/ 430925 h 861849"/>
              <a:gd name="connsiteX3" fmla="*/ 656897 w 1313794"/>
              <a:gd name="connsiteY3" fmla="*/ 861850 h 861849"/>
              <a:gd name="connsiteX4" fmla="*/ 0 w 1313794"/>
              <a:gd name="connsiteY4" fmla="*/ 430925 h 861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3794" h="861849" extrusionOk="0">
                <a:moveTo>
                  <a:pt x="0" y="430925"/>
                </a:moveTo>
                <a:cubicBezTo>
                  <a:pt x="-53585" y="195224"/>
                  <a:pt x="298540" y="4362"/>
                  <a:pt x="656897" y="0"/>
                </a:cubicBezTo>
                <a:cubicBezTo>
                  <a:pt x="1024991" y="10877"/>
                  <a:pt x="1314508" y="214735"/>
                  <a:pt x="1313794" y="430925"/>
                </a:cubicBezTo>
                <a:cubicBezTo>
                  <a:pt x="1290043" y="633084"/>
                  <a:pt x="1044403" y="891729"/>
                  <a:pt x="656897" y="861850"/>
                </a:cubicBezTo>
                <a:cubicBezTo>
                  <a:pt x="298315" y="846185"/>
                  <a:pt x="3622" y="675670"/>
                  <a:pt x="0" y="430925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65021699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5FF4D687-9123-E449-BD99-45EE08B55305}"/>
              </a:ext>
            </a:extLst>
          </p:cNvPr>
          <p:cNvSpPr/>
          <p:nvPr/>
        </p:nvSpPr>
        <p:spPr>
          <a:xfrm>
            <a:off x="5886332" y="4557951"/>
            <a:ext cx="4238851" cy="365337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28D51DE7-09C4-7446-BEF2-450B6A96B421}"/>
              </a:ext>
            </a:extLst>
          </p:cNvPr>
          <p:cNvSpPr txBox="1"/>
          <p:nvPr/>
        </p:nvSpPr>
        <p:spPr>
          <a:xfrm>
            <a:off x="6181239" y="6476500"/>
            <a:ext cx="1565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highlight>
                  <a:srgbClr val="FFFF00"/>
                </a:highlight>
              </a:rPr>
              <a:t>noisy</a:t>
            </a:r>
            <a:r>
              <a:rPr lang="zh-CN" altLang="en-US" dirty="0"/>
              <a:t> </a:t>
            </a:r>
            <a:r>
              <a:rPr lang="en-US" altLang="zh-CN" dirty="0"/>
              <a:t>Lidia</a:t>
            </a:r>
            <a:r>
              <a:rPr lang="zh-CN" altLang="en-US" dirty="0"/>
              <a:t> </a:t>
            </a:r>
            <a:r>
              <a:rPr lang="en-US" altLang="zh-CN" dirty="0"/>
              <a:t>info</a:t>
            </a:r>
            <a:endParaRPr lang="en-CN" dirty="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EECF5A9D-D2E0-CA45-95E3-97E52D1ECDB8}"/>
              </a:ext>
            </a:extLst>
          </p:cNvPr>
          <p:cNvSpPr txBox="1"/>
          <p:nvPr/>
        </p:nvSpPr>
        <p:spPr>
          <a:xfrm>
            <a:off x="8114889" y="6461340"/>
            <a:ext cx="193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highlight>
                  <a:srgbClr val="FFFF00"/>
                </a:highlight>
              </a:rPr>
              <a:t>n</a:t>
            </a:r>
            <a:r>
              <a:rPr lang="en-CN" i="1" dirty="0">
                <a:highlight>
                  <a:srgbClr val="FFFF00"/>
                </a:highlight>
              </a:rPr>
              <a:t>oisy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  <a:r>
              <a:rPr lang="en-CN" dirty="0"/>
              <a:t>olor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  <a:r>
              <a:rPr lang="en-CN" dirty="0"/>
              <a:t>amera</a:t>
            </a:r>
          </a:p>
        </p:txBody>
      </p:sp>
      <p:pic>
        <p:nvPicPr>
          <p:cNvPr id="208" name="Picture 207">
            <a:extLst>
              <a:ext uri="{FF2B5EF4-FFF2-40B4-BE49-F238E27FC236}">
                <a16:creationId xmlns:a16="http://schemas.microsoft.com/office/drawing/2014/main" id="{A3927D36-C172-FE45-8F4E-F5E4296F18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8785" y="5074900"/>
            <a:ext cx="1091072" cy="1262426"/>
          </a:xfrm>
          <a:prstGeom prst="rect">
            <a:avLst/>
          </a:prstGeom>
        </p:spPr>
      </p:pic>
      <p:pic>
        <p:nvPicPr>
          <p:cNvPr id="212" name="Picture 211">
            <a:extLst>
              <a:ext uri="{FF2B5EF4-FFF2-40B4-BE49-F238E27FC236}">
                <a16:creationId xmlns:a16="http://schemas.microsoft.com/office/drawing/2014/main" id="{AB94F855-B472-FB4C-91D1-48B3F9CAB0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6501" y="6824591"/>
            <a:ext cx="1828716" cy="1147495"/>
          </a:xfrm>
          <a:prstGeom prst="rect">
            <a:avLst/>
          </a:prstGeom>
        </p:spPr>
      </p:pic>
      <p:sp>
        <p:nvSpPr>
          <p:cNvPr id="213" name="TextBox 212">
            <a:extLst>
              <a:ext uri="{FF2B5EF4-FFF2-40B4-BE49-F238E27FC236}">
                <a16:creationId xmlns:a16="http://schemas.microsoft.com/office/drawing/2014/main" id="{1C2CB2E4-600B-DE49-A7FA-A697602AA41F}"/>
              </a:ext>
            </a:extLst>
          </p:cNvPr>
          <p:cNvSpPr txBox="1"/>
          <p:nvPr/>
        </p:nvSpPr>
        <p:spPr>
          <a:xfrm>
            <a:off x="6081057" y="7857760"/>
            <a:ext cx="2060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rollout</a:t>
            </a:r>
            <a:r>
              <a:rPr lang="zh-CN" altLang="en-US" dirty="0"/>
              <a:t> </a:t>
            </a:r>
            <a:r>
              <a:rPr lang="en-US" altLang="zh-CN" dirty="0"/>
              <a:t>states</a:t>
            </a:r>
            <a:endParaRPr lang="en-CN" dirty="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4A85143E-C7DA-1349-967F-3E6A61FC073D}"/>
              </a:ext>
            </a:extLst>
          </p:cNvPr>
          <p:cNvSpPr txBox="1"/>
          <p:nvPr/>
        </p:nvSpPr>
        <p:spPr>
          <a:xfrm>
            <a:off x="8829875" y="711523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  <a:endParaRPr lang="en-CN" dirty="0"/>
          </a:p>
        </p:txBody>
      </p:sp>
      <p:cxnSp>
        <p:nvCxnSpPr>
          <p:cNvPr id="215" name="Elbow Connector 214">
            <a:extLst>
              <a:ext uri="{FF2B5EF4-FFF2-40B4-BE49-F238E27FC236}">
                <a16:creationId xmlns:a16="http://schemas.microsoft.com/office/drawing/2014/main" id="{597D5690-803C-9F45-9B23-FCA0C0A9D1A4}"/>
              </a:ext>
            </a:extLst>
          </p:cNvPr>
          <p:cNvCxnSpPr>
            <a:cxnSpLocks/>
            <a:endCxn id="205" idx="1"/>
          </p:cNvCxnSpPr>
          <p:nvPr/>
        </p:nvCxnSpPr>
        <p:spPr>
          <a:xfrm rot="5400000" flipH="1" flipV="1">
            <a:off x="4145570" y="7904090"/>
            <a:ext cx="3260216" cy="221308"/>
          </a:xfrm>
          <a:prstGeom prst="bentConnector2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A702FDCB-36C9-8D4A-A44E-44C67B307A72}"/>
              </a:ext>
            </a:extLst>
          </p:cNvPr>
          <p:cNvCxnSpPr>
            <a:cxnSpLocks/>
          </p:cNvCxnSpPr>
          <p:nvPr/>
        </p:nvCxnSpPr>
        <p:spPr>
          <a:xfrm>
            <a:off x="8548345" y="2264315"/>
            <a:ext cx="6377134" cy="877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F22DC2A9-3E91-F14E-B597-0E3A19B4856B}"/>
              </a:ext>
            </a:extLst>
          </p:cNvPr>
          <p:cNvSpPr/>
          <p:nvPr/>
        </p:nvSpPr>
        <p:spPr>
          <a:xfrm>
            <a:off x="10493747" y="3119585"/>
            <a:ext cx="3625869" cy="7008650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FEF14E-85FB-0F44-BEF4-6C986DBABC8F}"/>
              </a:ext>
            </a:extLst>
          </p:cNvPr>
          <p:cNvSpPr txBox="1"/>
          <p:nvPr/>
        </p:nvSpPr>
        <p:spPr>
          <a:xfrm>
            <a:off x="5761146" y="8360818"/>
            <a:ext cx="4556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dirty="0">
                <a:highlight>
                  <a:srgbClr val="FFFF00"/>
                </a:highlight>
              </a:rPr>
              <a:t>Add</a:t>
            </a:r>
            <a:r>
              <a:rPr lang="zh-CN" altLang="en-US" sz="1600" i="1" dirty="0">
                <a:highlight>
                  <a:srgbClr val="FFFF00"/>
                </a:highlight>
              </a:rPr>
              <a:t> </a:t>
            </a:r>
            <a:r>
              <a:rPr lang="en-US" altLang="zh-CN" sz="1600" i="1" dirty="0">
                <a:highlight>
                  <a:srgbClr val="FFFF00"/>
                </a:highlight>
              </a:rPr>
              <a:t>an</a:t>
            </a:r>
            <a:r>
              <a:rPr lang="zh-CN" altLang="en-US" sz="1600" i="1" dirty="0">
                <a:highlight>
                  <a:srgbClr val="FFFF00"/>
                </a:highlight>
              </a:rPr>
              <a:t> </a:t>
            </a:r>
            <a:r>
              <a:rPr lang="en-US" altLang="zh-CN" sz="1600" dirty="0">
                <a:highlight>
                  <a:srgbClr val="FFFF00"/>
                </a:highlight>
              </a:rPr>
              <a:t>obstacle</a:t>
            </a:r>
            <a:r>
              <a:rPr lang="zh-CN" altLang="en-US" sz="1600" i="1" dirty="0">
                <a:highlight>
                  <a:srgbClr val="FFFF00"/>
                </a:highlight>
              </a:rPr>
              <a:t> </a:t>
            </a:r>
            <a:r>
              <a:rPr lang="en-US" altLang="zh-CN" sz="1600" i="1" dirty="0">
                <a:highlight>
                  <a:srgbClr val="FFFF00"/>
                </a:highlight>
              </a:rPr>
              <a:t>“</a:t>
            </a:r>
            <a:r>
              <a:rPr lang="zh-CN" altLang="en-US" sz="1600" i="1" dirty="0">
                <a:highlight>
                  <a:srgbClr val="FFFF00"/>
                </a:highlight>
              </a:rPr>
              <a:t>      </a:t>
            </a:r>
            <a:r>
              <a:rPr lang="en-US" altLang="zh-CN" sz="1600" i="1" dirty="0">
                <a:highlight>
                  <a:srgbClr val="FFFF00"/>
                </a:highlight>
              </a:rPr>
              <a:t>”</a:t>
            </a:r>
            <a:r>
              <a:rPr lang="zh-CN" altLang="en-US" sz="1600" i="1" dirty="0">
                <a:highlight>
                  <a:srgbClr val="FFFF00"/>
                </a:highlight>
              </a:rPr>
              <a:t>  </a:t>
            </a:r>
            <a:r>
              <a:rPr lang="en-US" altLang="zh-CN" sz="1600" i="1" dirty="0">
                <a:highlight>
                  <a:srgbClr val="FFFF00"/>
                </a:highlight>
              </a:rPr>
              <a:t>to</a:t>
            </a:r>
            <a:r>
              <a:rPr lang="zh-CN" altLang="en-US" sz="1600" i="1" dirty="0">
                <a:highlight>
                  <a:srgbClr val="FFFF00"/>
                </a:highlight>
              </a:rPr>
              <a:t> </a:t>
            </a:r>
            <a:r>
              <a:rPr lang="en-US" altLang="zh-CN" sz="1600" i="1" dirty="0">
                <a:highlight>
                  <a:srgbClr val="FFFF00"/>
                </a:highlight>
              </a:rPr>
              <a:t>the</a:t>
            </a:r>
            <a:r>
              <a:rPr lang="zh-CN" altLang="en-US" sz="1600" i="1" dirty="0">
                <a:highlight>
                  <a:srgbClr val="FFFF00"/>
                </a:highlight>
              </a:rPr>
              <a:t> </a:t>
            </a:r>
            <a:r>
              <a:rPr lang="en-US" altLang="zh-CN" sz="1600" i="1" dirty="0">
                <a:highlight>
                  <a:srgbClr val="FFFF00"/>
                </a:highlight>
              </a:rPr>
              <a:t>map</a:t>
            </a:r>
            <a:r>
              <a:rPr lang="zh-CN" altLang="en-US" sz="1600" i="1" dirty="0">
                <a:highlight>
                  <a:srgbClr val="FFFF00"/>
                </a:highlight>
              </a:rPr>
              <a:t> </a:t>
            </a:r>
            <a:r>
              <a:rPr lang="en-US" altLang="zh-CN" sz="1600" i="1" dirty="0">
                <a:highlight>
                  <a:srgbClr val="FFFF00"/>
                </a:highlight>
              </a:rPr>
              <a:t>and</a:t>
            </a:r>
            <a:r>
              <a:rPr lang="zh-CN" altLang="en-US" sz="1600" i="1" dirty="0">
                <a:highlight>
                  <a:srgbClr val="FFFF00"/>
                </a:highlight>
              </a:rPr>
              <a:t> </a:t>
            </a:r>
            <a:r>
              <a:rPr lang="en-US" altLang="zh-CN" sz="1600" i="1" dirty="0">
                <a:highlight>
                  <a:srgbClr val="FFFF00"/>
                </a:highlight>
              </a:rPr>
              <a:t>replan</a:t>
            </a:r>
            <a:r>
              <a:rPr lang="zh-CN" altLang="en-US" sz="1600" i="1" dirty="0">
                <a:highlight>
                  <a:srgbClr val="FFFF00"/>
                </a:highlight>
              </a:rPr>
              <a:t> </a:t>
            </a:r>
            <a:r>
              <a:rPr lang="en-US" altLang="zh-CN" sz="1600" i="1" dirty="0">
                <a:highlight>
                  <a:srgbClr val="FFFF00"/>
                </a:highlight>
              </a:rPr>
              <a:t>to</a:t>
            </a:r>
            <a:r>
              <a:rPr lang="zh-CN" altLang="en-US" sz="1600" i="1" dirty="0">
                <a:highlight>
                  <a:srgbClr val="FFFF00"/>
                </a:highlight>
              </a:rPr>
              <a:t> </a:t>
            </a:r>
            <a:r>
              <a:rPr lang="en-US" altLang="zh-CN" sz="1600" i="1" dirty="0">
                <a:highlight>
                  <a:srgbClr val="FFFF00"/>
                </a:highlight>
              </a:rPr>
              <a:t>generate</a:t>
            </a:r>
            <a:r>
              <a:rPr lang="zh-CN" altLang="en-US" sz="1600" i="1" dirty="0">
                <a:highlight>
                  <a:srgbClr val="FFFF00"/>
                </a:highlight>
              </a:rPr>
              <a:t> </a:t>
            </a:r>
            <a:r>
              <a:rPr lang="en-US" altLang="zh-CN" sz="1600" i="1" dirty="0">
                <a:highlight>
                  <a:srgbClr val="FFFF00"/>
                </a:highlight>
              </a:rPr>
              <a:t>a</a:t>
            </a:r>
            <a:r>
              <a:rPr lang="zh-CN" altLang="en-US" sz="1600" i="1" dirty="0">
                <a:highlight>
                  <a:srgbClr val="FFFF00"/>
                </a:highlight>
              </a:rPr>
              <a:t> </a:t>
            </a:r>
            <a:r>
              <a:rPr lang="en-US" altLang="zh-CN" sz="1600" i="1" dirty="0">
                <a:highlight>
                  <a:srgbClr val="FFFF00"/>
                </a:highlight>
              </a:rPr>
              <a:t>new</a:t>
            </a:r>
            <a:r>
              <a:rPr lang="zh-CN" altLang="en-US" sz="1600" i="1" dirty="0">
                <a:highlight>
                  <a:srgbClr val="FFFF00"/>
                </a:highlight>
              </a:rPr>
              <a:t>  </a:t>
            </a:r>
            <a:r>
              <a:rPr lang="en-US" altLang="zh-CN" sz="1600" i="1" dirty="0">
                <a:highlight>
                  <a:srgbClr val="FFFF00"/>
                </a:highlight>
              </a:rPr>
              <a:t>c</a:t>
            </a:r>
            <a:r>
              <a:rPr lang="en-CN" sz="1600" i="1" dirty="0">
                <a:highlight>
                  <a:srgbClr val="FFFF00"/>
                </a:highlight>
              </a:rPr>
              <a:t>ommand</a:t>
            </a:r>
            <a:r>
              <a:rPr lang="zh-CN" altLang="en-US" sz="1600" i="1" dirty="0">
                <a:highlight>
                  <a:srgbClr val="FFFF00"/>
                </a:highlight>
              </a:rPr>
              <a:t>  </a:t>
            </a:r>
            <a:r>
              <a:rPr lang="en-US" altLang="zh-CN" sz="1600" i="1" dirty="0">
                <a:highlight>
                  <a:srgbClr val="FFFF00"/>
                </a:highlight>
              </a:rPr>
              <a:t>﻿﻿proprioception</a:t>
            </a:r>
            <a:r>
              <a:rPr lang="zh-CN" altLang="en-US" sz="1600" i="1" dirty="0">
                <a:highlight>
                  <a:srgbClr val="FFFF00"/>
                </a:highlight>
              </a:rPr>
              <a:t> </a:t>
            </a:r>
            <a:r>
              <a:rPr lang="en-US" altLang="zh-CN" sz="1600" i="1" dirty="0">
                <a:highlight>
                  <a:srgbClr val="FFFF00"/>
                </a:highlight>
              </a:rPr>
              <a:t>sequence</a:t>
            </a:r>
            <a:endParaRPr lang="en-CN" sz="1600" i="1" dirty="0">
              <a:highlight>
                <a:srgbClr val="FFFF00"/>
              </a:highlight>
            </a:endParaRP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10E9E0B9-E6FF-354B-A42A-B74F4AFA6358}"/>
              </a:ext>
            </a:extLst>
          </p:cNvPr>
          <p:cNvCxnSpPr>
            <a:cxnSpLocks/>
            <a:stCxn id="133" idx="1"/>
            <a:endCxn id="151" idx="2"/>
          </p:cNvCxnSpPr>
          <p:nvPr/>
        </p:nvCxnSpPr>
        <p:spPr>
          <a:xfrm rot="10800000">
            <a:off x="2963908" y="7291536"/>
            <a:ext cx="9171225" cy="1723138"/>
          </a:xfrm>
          <a:prstGeom prst="bentConnector2">
            <a:avLst/>
          </a:prstGeom>
          <a:ln w="2857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9E3D09E-A389-FC4C-9E4D-8D61244128C2}"/>
              </a:ext>
            </a:extLst>
          </p:cNvPr>
          <p:cNvSpPr txBox="1"/>
          <p:nvPr/>
        </p:nvSpPr>
        <p:spPr>
          <a:xfrm>
            <a:off x="10390367" y="2691548"/>
            <a:ext cx="2552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i="1" dirty="0">
                <a:solidFill>
                  <a:srgbClr val="0070C0"/>
                </a:solidFill>
                <a:highlight>
                  <a:srgbClr val="FFFF00"/>
                </a:highlight>
              </a:rPr>
              <a:t>(3)</a:t>
            </a:r>
            <a:r>
              <a:rPr lang="zh-CN" altLang="en-US" sz="2000" b="1" i="1" dirty="0">
                <a:solidFill>
                  <a:srgbClr val="0070C0"/>
                </a:solidFill>
                <a:highlight>
                  <a:srgbClr val="FFFF00"/>
                </a:highlight>
              </a:rPr>
              <a:t> </a:t>
            </a:r>
            <a:r>
              <a:rPr lang="en-US" altLang="zh-CN" sz="2000" b="1" i="1" dirty="0">
                <a:solidFill>
                  <a:srgbClr val="0070C0"/>
                </a:solidFill>
                <a:highlight>
                  <a:srgbClr val="FFFF00"/>
                </a:highlight>
              </a:rPr>
              <a:t>Safe</a:t>
            </a:r>
            <a:r>
              <a:rPr lang="zh-CN" altLang="en-US" sz="2000" b="1" i="1" dirty="0">
                <a:solidFill>
                  <a:srgbClr val="0070C0"/>
                </a:solidFill>
                <a:highlight>
                  <a:srgbClr val="FFFF00"/>
                </a:highlight>
              </a:rPr>
              <a:t> </a:t>
            </a:r>
            <a:r>
              <a:rPr lang="en-US" altLang="zh-CN" sz="2000" b="1" i="1" dirty="0">
                <a:solidFill>
                  <a:srgbClr val="0070C0"/>
                </a:solidFill>
                <a:highlight>
                  <a:srgbClr val="FFFF00"/>
                </a:highlight>
              </a:rPr>
              <a:t>probing</a:t>
            </a:r>
            <a:r>
              <a:rPr lang="zh-CN" altLang="en-US" sz="2000" b="1" i="1" dirty="0">
                <a:solidFill>
                  <a:srgbClr val="0070C0"/>
                </a:solidFill>
                <a:highlight>
                  <a:srgbClr val="FFFF00"/>
                </a:highlight>
              </a:rPr>
              <a:t> </a:t>
            </a:r>
            <a:r>
              <a:rPr lang="en-US" altLang="zh-CN" sz="2000" b="1" i="1" dirty="0">
                <a:solidFill>
                  <a:srgbClr val="0070C0"/>
                </a:solidFill>
                <a:highlight>
                  <a:srgbClr val="FFFF00"/>
                </a:highlight>
              </a:rPr>
              <a:t>policy</a:t>
            </a:r>
            <a:endParaRPr lang="en-CN" sz="2000" b="1" i="1" dirty="0">
              <a:solidFill>
                <a:srgbClr val="0070C0"/>
              </a:solidFill>
              <a:highlight>
                <a:srgbClr val="FFFF00"/>
              </a:highlight>
            </a:endParaRPr>
          </a:p>
        </p:txBody>
      </p:sp>
      <p:sp>
        <p:nvSpPr>
          <p:cNvPr id="93" name="Cross 92">
            <a:extLst>
              <a:ext uri="{FF2B5EF4-FFF2-40B4-BE49-F238E27FC236}">
                <a16:creationId xmlns:a16="http://schemas.microsoft.com/office/drawing/2014/main" id="{EA10714A-97F9-3D45-9B36-2FF0042BE1A5}"/>
              </a:ext>
            </a:extLst>
          </p:cNvPr>
          <p:cNvSpPr/>
          <p:nvPr/>
        </p:nvSpPr>
        <p:spPr>
          <a:xfrm rot="1240794">
            <a:off x="3068044" y="4986477"/>
            <a:ext cx="178466" cy="194176"/>
          </a:xfrm>
          <a:prstGeom prst="plus">
            <a:avLst>
              <a:gd name="adj" fmla="val 4360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5" name="Cross 94">
            <a:extLst>
              <a:ext uri="{FF2B5EF4-FFF2-40B4-BE49-F238E27FC236}">
                <a16:creationId xmlns:a16="http://schemas.microsoft.com/office/drawing/2014/main" id="{3534BD39-2DBF-E44D-8A26-42A486422620}"/>
              </a:ext>
            </a:extLst>
          </p:cNvPr>
          <p:cNvSpPr/>
          <p:nvPr/>
        </p:nvSpPr>
        <p:spPr>
          <a:xfrm rot="1240794">
            <a:off x="2363024" y="2247523"/>
            <a:ext cx="178466" cy="194176"/>
          </a:xfrm>
          <a:prstGeom prst="plus">
            <a:avLst>
              <a:gd name="adj" fmla="val 4360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6" name="Cross 95">
            <a:extLst>
              <a:ext uri="{FF2B5EF4-FFF2-40B4-BE49-F238E27FC236}">
                <a16:creationId xmlns:a16="http://schemas.microsoft.com/office/drawing/2014/main" id="{E58BC8B1-9362-0441-B01E-F41E1F02CAD4}"/>
              </a:ext>
            </a:extLst>
          </p:cNvPr>
          <p:cNvSpPr/>
          <p:nvPr/>
        </p:nvSpPr>
        <p:spPr>
          <a:xfrm rot="1240794">
            <a:off x="1285317" y="6967672"/>
            <a:ext cx="178466" cy="194176"/>
          </a:xfrm>
          <a:prstGeom prst="plus">
            <a:avLst>
              <a:gd name="adj" fmla="val 4360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149CC2-82DE-9749-BAA7-2508D9C6D6E6}"/>
              </a:ext>
            </a:extLst>
          </p:cNvPr>
          <p:cNvSpPr txBox="1"/>
          <p:nvPr/>
        </p:nvSpPr>
        <p:spPr>
          <a:xfrm>
            <a:off x="1648375" y="6670674"/>
            <a:ext cx="2423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obstacles</a:t>
            </a:r>
            <a:r>
              <a:rPr lang="zh-CN" altLang="en-US" dirty="0"/>
              <a:t> </a:t>
            </a:r>
            <a:r>
              <a:rPr lang="en-US" altLang="zh-CN" dirty="0"/>
              <a:t>identified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probing</a:t>
            </a:r>
            <a:r>
              <a:rPr lang="zh-CN" altLang="en-US" dirty="0"/>
              <a:t> </a:t>
            </a:r>
            <a:r>
              <a:rPr lang="en-US" altLang="zh-CN" dirty="0"/>
              <a:t>module</a:t>
            </a:r>
            <a:endParaRPr lang="en-CN" dirty="0"/>
          </a:p>
        </p:txBody>
      </p:sp>
      <p:sp>
        <p:nvSpPr>
          <p:cNvPr id="98" name="Cross 97">
            <a:extLst>
              <a:ext uri="{FF2B5EF4-FFF2-40B4-BE49-F238E27FC236}">
                <a16:creationId xmlns:a16="http://schemas.microsoft.com/office/drawing/2014/main" id="{E5D51C48-1AAA-0F4E-984E-B9845D0DB428}"/>
              </a:ext>
            </a:extLst>
          </p:cNvPr>
          <p:cNvSpPr/>
          <p:nvPr/>
        </p:nvSpPr>
        <p:spPr>
          <a:xfrm rot="1240794">
            <a:off x="3071589" y="5670507"/>
            <a:ext cx="178466" cy="194176"/>
          </a:xfrm>
          <a:prstGeom prst="plus">
            <a:avLst>
              <a:gd name="adj" fmla="val 4360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9" name="Cross 98">
            <a:extLst>
              <a:ext uri="{FF2B5EF4-FFF2-40B4-BE49-F238E27FC236}">
                <a16:creationId xmlns:a16="http://schemas.microsoft.com/office/drawing/2014/main" id="{724CE52D-46E7-9C41-8B56-4547642EEAC2}"/>
              </a:ext>
            </a:extLst>
          </p:cNvPr>
          <p:cNvSpPr/>
          <p:nvPr/>
        </p:nvSpPr>
        <p:spPr>
          <a:xfrm rot="1240794">
            <a:off x="2862483" y="3015913"/>
            <a:ext cx="178466" cy="194176"/>
          </a:xfrm>
          <a:prstGeom prst="plus">
            <a:avLst>
              <a:gd name="adj" fmla="val 4360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BDD09D0-C696-8C47-AE21-3309756E6652}"/>
              </a:ext>
            </a:extLst>
          </p:cNvPr>
          <p:cNvSpPr/>
          <p:nvPr/>
        </p:nvSpPr>
        <p:spPr>
          <a:xfrm>
            <a:off x="10089361" y="11062595"/>
            <a:ext cx="2565909" cy="557213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9A574AD-08EF-6642-913C-0F050F6643B2}"/>
              </a:ext>
            </a:extLst>
          </p:cNvPr>
          <p:cNvSpPr txBox="1"/>
          <p:nvPr/>
        </p:nvSpPr>
        <p:spPr>
          <a:xfrm>
            <a:off x="10244698" y="11176630"/>
            <a:ext cx="2345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﻿Privileged </a:t>
            </a:r>
            <a:r>
              <a:rPr lang="en-US" altLang="zh-CN" dirty="0"/>
              <a:t>future</a:t>
            </a:r>
            <a:r>
              <a:rPr lang="zh-CN" altLang="en-US" dirty="0"/>
              <a:t> </a:t>
            </a:r>
            <a:r>
              <a:rPr lang="en-US" altLang="zh-CN" dirty="0"/>
              <a:t>states</a:t>
            </a:r>
            <a:endParaRPr lang="en-CN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46B4616-E5B7-5741-B324-3150D904E7C8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8904180" y="11316737"/>
            <a:ext cx="1185181" cy="24465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umming Junction 27">
            <a:extLst>
              <a:ext uri="{FF2B5EF4-FFF2-40B4-BE49-F238E27FC236}">
                <a16:creationId xmlns:a16="http://schemas.microsoft.com/office/drawing/2014/main" id="{50936265-37FF-324C-96E4-AABFF91A5497}"/>
              </a:ext>
            </a:extLst>
          </p:cNvPr>
          <p:cNvSpPr/>
          <p:nvPr/>
        </p:nvSpPr>
        <p:spPr>
          <a:xfrm>
            <a:off x="14299347" y="1475679"/>
            <a:ext cx="369332" cy="369332"/>
          </a:xfrm>
          <a:prstGeom prst="flowChartSummingJunction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A160B0-4CFB-724E-8389-9D79754AF45D}"/>
              </a:ext>
            </a:extLst>
          </p:cNvPr>
          <p:cNvSpPr txBox="1"/>
          <p:nvPr/>
        </p:nvSpPr>
        <p:spPr>
          <a:xfrm>
            <a:off x="14925479" y="1489363"/>
            <a:ext cx="11695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Pretrained</a:t>
            </a:r>
            <a:br>
              <a:rPr lang="en-US" altLang="zh-CN" dirty="0"/>
            </a:br>
            <a:r>
              <a:rPr lang="en-US" altLang="zh-CN" dirty="0"/>
              <a:t>student</a:t>
            </a:r>
            <a:br>
              <a:rPr lang="en-US" altLang="zh-CN" dirty="0"/>
            </a:br>
            <a:r>
              <a:rPr lang="zh-CN" altLang="en-US" dirty="0"/>
              <a:t> </a:t>
            </a:r>
            <a:r>
              <a:rPr lang="en-US" altLang="zh-CN" dirty="0"/>
              <a:t>policy</a:t>
            </a:r>
            <a:endParaRPr lang="en-CN" dirty="0"/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DA8185D-B643-1D4C-B5C7-63A9D0A2D0EC}"/>
              </a:ext>
            </a:extLst>
          </p:cNvPr>
          <p:cNvCxnSpPr>
            <a:cxnSpLocks/>
            <a:stCxn id="28" idx="6"/>
          </p:cNvCxnSpPr>
          <p:nvPr/>
        </p:nvCxnSpPr>
        <p:spPr>
          <a:xfrm>
            <a:off x="14668679" y="1660345"/>
            <a:ext cx="256800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805D54A7-7EB6-6F40-B3A5-5D411FBB1F5B}"/>
              </a:ext>
            </a:extLst>
          </p:cNvPr>
          <p:cNvSpPr/>
          <p:nvPr/>
        </p:nvSpPr>
        <p:spPr>
          <a:xfrm>
            <a:off x="10694781" y="12048257"/>
            <a:ext cx="1137016" cy="557213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34F1C45-3D6E-BF43-8788-62AEF5F091AB}"/>
              </a:ext>
            </a:extLst>
          </p:cNvPr>
          <p:cNvSpPr txBox="1"/>
          <p:nvPr/>
        </p:nvSpPr>
        <p:spPr>
          <a:xfrm>
            <a:off x="10747984" y="12163877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Rewards</a:t>
            </a:r>
            <a:endParaRPr lang="en-CN" dirty="0"/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8C359E0-1C55-D740-A658-A816D42E11F3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8937156" y="12325460"/>
            <a:ext cx="1810828" cy="23083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F4B3915D-5BF0-8544-97BF-14E1D05BBF45}"/>
              </a:ext>
            </a:extLst>
          </p:cNvPr>
          <p:cNvCxnSpPr>
            <a:cxnSpLocks/>
            <a:stCxn id="163" idx="2"/>
          </p:cNvCxnSpPr>
          <p:nvPr/>
        </p:nvCxnSpPr>
        <p:spPr>
          <a:xfrm rot="5400000">
            <a:off x="8091806" y="5482742"/>
            <a:ext cx="8234563" cy="6609815"/>
          </a:xfrm>
          <a:prstGeom prst="bentConnector3">
            <a:avLst>
              <a:gd name="adj1" fmla="val 99970"/>
            </a:avLst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1634EC63-4D0A-4248-9221-D5C87D02ABE1}"/>
              </a:ext>
            </a:extLst>
          </p:cNvPr>
          <p:cNvCxnSpPr>
            <a:cxnSpLocks/>
            <a:stCxn id="100" idx="3"/>
          </p:cNvCxnSpPr>
          <p:nvPr/>
        </p:nvCxnSpPr>
        <p:spPr>
          <a:xfrm flipV="1">
            <a:off x="11831797" y="10128235"/>
            <a:ext cx="1576978" cy="2198629"/>
          </a:xfrm>
          <a:prstGeom prst="bentConnector2">
            <a:avLst/>
          </a:prstGeom>
          <a:ln w="28575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2F62BF-B8C1-B244-AAA4-54C866BC2D36}"/>
              </a:ext>
            </a:extLst>
          </p:cNvPr>
          <p:cNvSpPr txBox="1"/>
          <p:nvPr/>
        </p:nvSpPr>
        <p:spPr>
          <a:xfrm>
            <a:off x="13432064" y="11361708"/>
            <a:ext cx="1388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Train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RL</a:t>
            </a:r>
            <a:endParaRPr lang="en-CN" dirty="0"/>
          </a:p>
        </p:txBody>
      </p:sp>
      <p:sp>
        <p:nvSpPr>
          <p:cNvPr id="55" name="Snip Same Side Corner Rectangle 54">
            <a:extLst>
              <a:ext uri="{FF2B5EF4-FFF2-40B4-BE49-F238E27FC236}">
                <a16:creationId xmlns:a16="http://schemas.microsoft.com/office/drawing/2014/main" id="{DED4E2B4-AEB4-8D45-86B8-9DF7B0D34542}"/>
              </a:ext>
            </a:extLst>
          </p:cNvPr>
          <p:cNvSpPr/>
          <p:nvPr/>
        </p:nvSpPr>
        <p:spPr>
          <a:xfrm rot="5400000">
            <a:off x="10630876" y="4830062"/>
            <a:ext cx="1308174" cy="811581"/>
          </a:xfrm>
          <a:prstGeom prst="snip2SameRect">
            <a:avLst>
              <a:gd name="adj1" fmla="val 35655"/>
              <a:gd name="adj2" fmla="val 0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92D1FD0-ACA8-5347-8ACE-492AB601BCF7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10125183" y="5235853"/>
            <a:ext cx="753990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36F68C3-B3FF-9445-935A-009B06113053}"/>
              </a:ext>
            </a:extLst>
          </p:cNvPr>
          <p:cNvSpPr txBox="1"/>
          <p:nvPr/>
        </p:nvSpPr>
        <p:spPr>
          <a:xfrm>
            <a:off x="10495908" y="4033903"/>
            <a:ext cx="1722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>
                <a:highlight>
                  <a:srgbClr val="FFFF00"/>
                </a:highlight>
              </a:rPr>
              <a:t>Ensemble</a:t>
            </a:r>
            <a:r>
              <a:rPr lang="zh-CN" altLang="en-US" sz="1400" i="1" dirty="0">
                <a:highlight>
                  <a:srgbClr val="FFFF00"/>
                </a:highlight>
              </a:rPr>
              <a:t> </a:t>
            </a:r>
            <a:r>
              <a:rPr lang="en-US" altLang="zh-CN" sz="1400" i="1" dirty="0">
                <a:highlight>
                  <a:srgbClr val="FFFF00"/>
                </a:highlight>
              </a:rPr>
              <a:t>﻿exteroceptive</a:t>
            </a:r>
            <a:r>
              <a:rPr lang="zh-CN" altLang="en-US" sz="1400" i="1" dirty="0">
                <a:highlight>
                  <a:srgbClr val="FFFF00"/>
                </a:highlight>
              </a:rPr>
              <a:t> </a:t>
            </a:r>
            <a:r>
              <a:rPr lang="en-US" altLang="zh-CN" sz="1400" i="1" dirty="0">
                <a:highlight>
                  <a:srgbClr val="FFFF00"/>
                </a:highlight>
              </a:rPr>
              <a:t>future</a:t>
            </a:r>
            <a:r>
              <a:rPr lang="zh-CN" altLang="en-US" sz="1400" i="1" dirty="0">
                <a:highlight>
                  <a:srgbClr val="FFFF00"/>
                </a:highlight>
              </a:rPr>
              <a:t> </a:t>
            </a:r>
            <a:r>
              <a:rPr lang="en-US" altLang="zh-CN" sz="1400" i="1" dirty="0">
                <a:highlight>
                  <a:srgbClr val="FFFF00"/>
                </a:highlight>
              </a:rPr>
              <a:t>encoder</a:t>
            </a:r>
            <a:r>
              <a:rPr lang="zh-CN" altLang="en-US" sz="1400" i="1" dirty="0">
                <a:highlight>
                  <a:srgbClr val="FFFF00"/>
                </a:highlight>
              </a:rPr>
              <a:t> </a:t>
            </a:r>
            <a:r>
              <a:rPr lang="en-US" altLang="zh-CN" sz="1400" i="1" dirty="0">
                <a:highlight>
                  <a:srgbClr val="FFFF00"/>
                </a:highlight>
              </a:rPr>
              <a:t>[3]</a:t>
            </a:r>
            <a:endParaRPr lang="en-CN" sz="1400" i="1" dirty="0">
              <a:highlight>
                <a:srgbClr val="FFFF00"/>
              </a:highlight>
            </a:endParaRP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3AB72C08-3B84-A24E-9B17-D82F98E58E69}"/>
              </a:ext>
            </a:extLst>
          </p:cNvPr>
          <p:cNvSpPr/>
          <p:nvPr/>
        </p:nvSpPr>
        <p:spPr>
          <a:xfrm>
            <a:off x="11183826" y="6541483"/>
            <a:ext cx="1256421" cy="79137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5F0BFB6B-ABEE-EB40-8374-81295417447B}"/>
              </a:ext>
            </a:extLst>
          </p:cNvPr>
          <p:cNvCxnSpPr>
            <a:stCxn id="55" idx="3"/>
          </p:cNvCxnSpPr>
          <p:nvPr/>
        </p:nvCxnSpPr>
        <p:spPr>
          <a:xfrm>
            <a:off x="11690754" y="5235853"/>
            <a:ext cx="379412" cy="1305628"/>
          </a:xfrm>
          <a:prstGeom prst="bentConnector2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0B25800-29A8-2F40-87CD-277BA2AAEB3B}"/>
              </a:ext>
            </a:extLst>
          </p:cNvPr>
          <p:cNvCxnSpPr>
            <a:cxnSpLocks/>
          </p:cNvCxnSpPr>
          <p:nvPr/>
        </p:nvCxnSpPr>
        <p:spPr>
          <a:xfrm flipH="1">
            <a:off x="13187721" y="1620629"/>
            <a:ext cx="21235" cy="6245767"/>
          </a:xfrm>
          <a:prstGeom prst="straightConnector1">
            <a:avLst/>
          </a:prstGeom>
          <a:ln w="28575">
            <a:solidFill>
              <a:schemeClr val="accent6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FE75E67A-BF22-2F4C-934F-CB1FACE56DE4}"/>
              </a:ext>
            </a:extLst>
          </p:cNvPr>
          <p:cNvCxnSpPr>
            <a:cxnSpLocks/>
          </p:cNvCxnSpPr>
          <p:nvPr/>
        </p:nvCxnSpPr>
        <p:spPr>
          <a:xfrm>
            <a:off x="13585880" y="2300763"/>
            <a:ext cx="22880" cy="5565633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867956E-C90D-0B44-BE10-5762117655F5}"/>
              </a:ext>
            </a:extLst>
          </p:cNvPr>
          <p:cNvSpPr txBox="1"/>
          <p:nvPr/>
        </p:nvSpPr>
        <p:spPr>
          <a:xfrm>
            <a:off x="11370688" y="6653567"/>
            <a:ext cx="956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Belief</a:t>
            </a:r>
            <a:r>
              <a:rPr lang="zh-CN" altLang="en-US" dirty="0"/>
              <a:t> </a:t>
            </a:r>
            <a:br>
              <a:rPr lang="en-US" altLang="zh-CN" dirty="0"/>
            </a:br>
            <a:r>
              <a:rPr lang="en-US" altLang="zh-CN" dirty="0"/>
              <a:t>encoder</a:t>
            </a:r>
            <a:endParaRPr lang="en-CN" dirty="0"/>
          </a:p>
        </p:txBody>
      </p: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CD23A12C-2A6C-0145-B949-BA6CAEC514CB}"/>
              </a:ext>
            </a:extLst>
          </p:cNvPr>
          <p:cNvCxnSpPr>
            <a:stCxn id="75" idx="3"/>
            <a:endCxn id="75" idx="1"/>
          </p:cNvCxnSpPr>
          <p:nvPr/>
        </p:nvCxnSpPr>
        <p:spPr>
          <a:xfrm flipH="1">
            <a:off x="11183826" y="6937171"/>
            <a:ext cx="1256421" cy="12700"/>
          </a:xfrm>
          <a:prstGeom prst="bentConnector5">
            <a:avLst>
              <a:gd name="adj1" fmla="val -18195"/>
              <a:gd name="adj2" fmla="val 4915654"/>
              <a:gd name="adj3" fmla="val 118195"/>
            </a:avLst>
          </a:prstGeom>
          <a:ln w="2857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AB21DDC0-7889-1B4C-8C6B-A37C53111E35}"/>
              </a:ext>
            </a:extLst>
          </p:cNvPr>
          <p:cNvSpPr txBox="1"/>
          <p:nvPr/>
        </p:nvSpPr>
        <p:spPr>
          <a:xfrm>
            <a:off x="11452385" y="7609689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hidden</a:t>
            </a:r>
          </a:p>
        </p:txBody>
      </p:sp>
      <p:sp>
        <p:nvSpPr>
          <p:cNvPr id="148" name="Cross 147">
            <a:extLst>
              <a:ext uri="{FF2B5EF4-FFF2-40B4-BE49-F238E27FC236}">
                <a16:creationId xmlns:a16="http://schemas.microsoft.com/office/drawing/2014/main" id="{E4647405-9995-0141-BCB3-4C04D1AD8B9A}"/>
              </a:ext>
            </a:extLst>
          </p:cNvPr>
          <p:cNvSpPr/>
          <p:nvPr/>
        </p:nvSpPr>
        <p:spPr>
          <a:xfrm rot="1240794">
            <a:off x="7348312" y="8455087"/>
            <a:ext cx="178466" cy="194176"/>
          </a:xfrm>
          <a:prstGeom prst="plus">
            <a:avLst>
              <a:gd name="adj" fmla="val 4360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8E199A3B-F1A1-CE41-9FF5-30393ABE1044}"/>
              </a:ext>
            </a:extLst>
          </p:cNvPr>
          <p:cNvSpPr/>
          <p:nvPr/>
        </p:nvSpPr>
        <p:spPr>
          <a:xfrm>
            <a:off x="12698470" y="7866396"/>
            <a:ext cx="1198001" cy="61740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MLP</a:t>
            </a:r>
            <a:endParaRPr lang="en-CN" dirty="0">
              <a:solidFill>
                <a:schemeClr val="tx1"/>
              </a:solidFill>
            </a:endParaRP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FF56BDD-21C0-7E43-BAA0-D8A0484D5A6A}"/>
              </a:ext>
            </a:extLst>
          </p:cNvPr>
          <p:cNvGrpSpPr/>
          <p:nvPr/>
        </p:nvGrpSpPr>
        <p:grpSpPr>
          <a:xfrm>
            <a:off x="12994817" y="8706189"/>
            <a:ext cx="597317" cy="597317"/>
            <a:chOff x="12361738" y="8927770"/>
            <a:chExt cx="597317" cy="597317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5AD52AD-90E0-4C43-90EF-FB5AFF81D5CC}"/>
                </a:ext>
              </a:extLst>
            </p:cNvPr>
            <p:cNvSpPr/>
            <p:nvPr/>
          </p:nvSpPr>
          <p:spPr>
            <a:xfrm>
              <a:off x="12361738" y="8927770"/>
              <a:ext cx="597317" cy="597317"/>
            </a:xfrm>
            <a:prstGeom prst="ellipse">
              <a:avLst/>
            </a:prstGeom>
            <a:noFill/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85C02658-AC04-9443-810F-0912EA2C9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2477979" y="9052802"/>
              <a:ext cx="381151" cy="346724"/>
            </a:xfrm>
            <a:prstGeom prst="rect">
              <a:avLst/>
            </a:prstGeom>
          </p:spPr>
        </p:pic>
      </p:grpSp>
      <p:cxnSp>
        <p:nvCxnSpPr>
          <p:cNvPr id="118" name="Elbow Connector 117">
            <a:extLst>
              <a:ext uri="{FF2B5EF4-FFF2-40B4-BE49-F238E27FC236}">
                <a16:creationId xmlns:a16="http://schemas.microsoft.com/office/drawing/2014/main" id="{7162C976-DC5B-004E-9611-A66542CAC28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490416" y="7403698"/>
            <a:ext cx="653313" cy="272085"/>
          </a:xfrm>
          <a:prstGeom prst="bentConnector3">
            <a:avLst>
              <a:gd name="adj1" fmla="val 717"/>
            </a:avLst>
          </a:prstGeom>
          <a:ln w="28575">
            <a:solidFill>
              <a:schemeClr val="tx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74E08760-5560-3048-8051-2BD67D3CE6AD}"/>
              </a:ext>
            </a:extLst>
          </p:cNvPr>
          <p:cNvCxnSpPr>
            <a:stCxn id="156" idx="2"/>
            <a:endCxn id="116" idx="0"/>
          </p:cNvCxnSpPr>
          <p:nvPr/>
        </p:nvCxnSpPr>
        <p:spPr>
          <a:xfrm flipH="1">
            <a:off x="13293476" y="8483800"/>
            <a:ext cx="3995" cy="222389"/>
          </a:xfrm>
          <a:prstGeom prst="straightConnector1">
            <a:avLst/>
          </a:prstGeom>
          <a:ln w="28575">
            <a:solidFill>
              <a:schemeClr val="tx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159B930F-CBCA-4648-8D2C-EB2E9DC4180B}"/>
              </a:ext>
            </a:extLst>
          </p:cNvPr>
          <p:cNvSpPr txBox="1"/>
          <p:nvPr/>
        </p:nvSpPr>
        <p:spPr>
          <a:xfrm>
            <a:off x="12538525" y="9276395"/>
            <a:ext cx="13338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Sigmoid</a:t>
            </a:r>
            <a:r>
              <a:rPr lang="zh-CN" altLang="en-US" sz="1600" dirty="0"/>
              <a:t>  </a:t>
            </a:r>
            <a:r>
              <a:rPr lang="en-US" altLang="zh-CN" sz="1600" dirty="0"/>
              <a:t>prob</a:t>
            </a:r>
            <a:br>
              <a:rPr lang="en-US" altLang="zh-CN" sz="1600" dirty="0"/>
            </a:br>
            <a:r>
              <a:rPr lang="en-US" altLang="zh-CN" sz="1600" dirty="0"/>
              <a:t>confidence</a:t>
            </a:r>
            <a:endParaRPr lang="en-CN" sz="1600" dirty="0"/>
          </a:p>
        </p:txBody>
      </p:sp>
      <p:sp>
        <p:nvSpPr>
          <p:cNvPr id="133" name="Diamond 132">
            <a:extLst>
              <a:ext uri="{FF2B5EF4-FFF2-40B4-BE49-F238E27FC236}">
                <a16:creationId xmlns:a16="http://schemas.microsoft.com/office/drawing/2014/main" id="{CC1D5AAD-4C34-1643-8DD8-A31DE2AEB934}"/>
              </a:ext>
            </a:extLst>
          </p:cNvPr>
          <p:cNvSpPr/>
          <p:nvPr/>
        </p:nvSpPr>
        <p:spPr>
          <a:xfrm>
            <a:off x="12135132" y="8755780"/>
            <a:ext cx="491225" cy="517787"/>
          </a:xfrm>
          <a:prstGeom prst="diamond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F03746C-373F-B14F-A18D-9832F5CFCF21}"/>
              </a:ext>
            </a:extLst>
          </p:cNvPr>
          <p:cNvSpPr txBox="1"/>
          <p:nvPr/>
        </p:nvSpPr>
        <p:spPr>
          <a:xfrm>
            <a:off x="11908659" y="8460883"/>
            <a:ext cx="1063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near</a:t>
            </a:r>
            <a:r>
              <a:rPr lang="zh-CN" altLang="en-US" sz="1600" dirty="0"/>
              <a:t> </a:t>
            </a:r>
            <a:r>
              <a:rPr lang="en-US" altLang="zh-CN" sz="1600" dirty="0"/>
              <a:t>zero?</a:t>
            </a:r>
            <a:endParaRPr lang="en-CN" sz="1600" dirty="0"/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71834066-C4CA-2A4F-999C-DCB7C7DD84C9}"/>
              </a:ext>
            </a:extLst>
          </p:cNvPr>
          <p:cNvCxnSpPr>
            <a:cxnSpLocks/>
            <a:stCxn id="116" idx="2"/>
            <a:endCxn id="133" idx="3"/>
          </p:cNvCxnSpPr>
          <p:nvPr/>
        </p:nvCxnSpPr>
        <p:spPr>
          <a:xfrm flipH="1">
            <a:off x="12626357" y="9004848"/>
            <a:ext cx="368460" cy="9826"/>
          </a:xfrm>
          <a:prstGeom prst="straightConnector1">
            <a:avLst/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5FA12B5B-37DB-5640-AC18-769437529F4A}"/>
              </a:ext>
            </a:extLst>
          </p:cNvPr>
          <p:cNvSpPr txBox="1"/>
          <p:nvPr/>
        </p:nvSpPr>
        <p:spPr>
          <a:xfrm>
            <a:off x="11618319" y="8681474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yes</a:t>
            </a:r>
            <a:endParaRPr lang="en-CN" dirty="0"/>
          </a:p>
        </p:txBody>
      </p:sp>
      <p:cxnSp>
        <p:nvCxnSpPr>
          <p:cNvPr id="158" name="Elbow Connector 157">
            <a:extLst>
              <a:ext uri="{FF2B5EF4-FFF2-40B4-BE49-F238E27FC236}">
                <a16:creationId xmlns:a16="http://schemas.microsoft.com/office/drawing/2014/main" id="{68F6EFCC-5AEF-2F45-B546-0A3A6E19C276}"/>
              </a:ext>
            </a:extLst>
          </p:cNvPr>
          <p:cNvCxnSpPr>
            <a:cxnSpLocks/>
            <a:stCxn id="116" idx="6"/>
            <a:endCxn id="28" idx="4"/>
          </p:cNvCxnSpPr>
          <p:nvPr/>
        </p:nvCxnSpPr>
        <p:spPr>
          <a:xfrm flipV="1">
            <a:off x="13592134" y="1845011"/>
            <a:ext cx="891879" cy="7159837"/>
          </a:xfrm>
          <a:prstGeom prst="bentConnector2">
            <a:avLst/>
          </a:prstGeom>
          <a:ln w="28575">
            <a:solidFill>
              <a:schemeClr val="tx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Snip Same Side Corner Rectangle 193">
            <a:extLst>
              <a:ext uri="{FF2B5EF4-FFF2-40B4-BE49-F238E27FC236}">
                <a16:creationId xmlns:a16="http://schemas.microsoft.com/office/drawing/2014/main" id="{8A3057D3-F288-2B48-B71F-8ADB24201A0E}"/>
              </a:ext>
            </a:extLst>
          </p:cNvPr>
          <p:cNvSpPr/>
          <p:nvPr/>
        </p:nvSpPr>
        <p:spPr>
          <a:xfrm>
            <a:off x="10747984" y="9347150"/>
            <a:ext cx="1137693" cy="596429"/>
          </a:xfrm>
          <a:prstGeom prst="snip2SameRect">
            <a:avLst>
              <a:gd name="adj1" fmla="val 18060"/>
              <a:gd name="adj2" fmla="val 0"/>
            </a:avLst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decoder</a:t>
            </a:r>
            <a:endParaRPr lang="en-CN" dirty="0">
              <a:solidFill>
                <a:schemeClr val="tx1"/>
              </a:solidFill>
            </a:endParaRPr>
          </a:p>
        </p:txBody>
      </p: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7F90BD90-F413-9149-932C-72A557598D99}"/>
              </a:ext>
            </a:extLst>
          </p:cNvPr>
          <p:cNvCxnSpPr>
            <a:cxnSpLocks/>
            <a:endCxn id="194" idx="3"/>
          </p:cNvCxnSpPr>
          <p:nvPr/>
        </p:nvCxnSpPr>
        <p:spPr>
          <a:xfrm flipH="1">
            <a:off x="11316831" y="7577127"/>
            <a:ext cx="12661" cy="1770023"/>
          </a:xfrm>
          <a:prstGeom prst="straightConnector1">
            <a:avLst/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088E0D77-6511-4A44-AA06-1834BA2E6E07}"/>
              </a:ext>
            </a:extLst>
          </p:cNvPr>
          <p:cNvCxnSpPr>
            <a:cxnSpLocks/>
            <a:endCxn id="194" idx="1"/>
          </p:cNvCxnSpPr>
          <p:nvPr/>
        </p:nvCxnSpPr>
        <p:spPr>
          <a:xfrm flipV="1">
            <a:off x="11316831" y="9943579"/>
            <a:ext cx="0" cy="1119016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TextBox 208">
            <a:extLst>
              <a:ext uri="{FF2B5EF4-FFF2-40B4-BE49-F238E27FC236}">
                <a16:creationId xmlns:a16="http://schemas.microsoft.com/office/drawing/2014/main" id="{8A85AFBB-0982-4A4D-B7F7-E65ECF18B0F1}"/>
              </a:ext>
            </a:extLst>
          </p:cNvPr>
          <p:cNvSpPr txBox="1"/>
          <p:nvPr/>
        </p:nvSpPr>
        <p:spPr>
          <a:xfrm>
            <a:off x="10447196" y="10489357"/>
            <a:ext cx="2386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Train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reconstruction</a:t>
            </a:r>
            <a:endParaRPr lang="en-CN" dirty="0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EDE382A-358F-2B4B-BDDA-E4DCCA924E60}"/>
              </a:ext>
            </a:extLst>
          </p:cNvPr>
          <p:cNvSpPr txBox="1"/>
          <p:nvPr/>
        </p:nvSpPr>
        <p:spPr>
          <a:xfrm>
            <a:off x="14266279" y="8974618"/>
            <a:ext cx="11482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decay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br>
              <a:rPr lang="en-US" altLang="zh-CN" dirty="0"/>
            </a:br>
            <a:r>
              <a:rPr lang="en-US" altLang="zh-CN" dirty="0"/>
              <a:t>command</a:t>
            </a:r>
          </a:p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safe</a:t>
            </a:r>
            <a:r>
              <a:rPr lang="zh-CN" altLang="en-US" dirty="0"/>
              <a:t> </a:t>
            </a:r>
            <a:br>
              <a:rPr lang="en-US" altLang="zh-CN" dirty="0"/>
            </a:br>
            <a:r>
              <a:rPr lang="en-US" altLang="zh-CN" dirty="0"/>
              <a:t>probing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561217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144">
            <a:extLst>
              <a:ext uri="{FF2B5EF4-FFF2-40B4-BE49-F238E27FC236}">
                <a16:creationId xmlns:a16="http://schemas.microsoft.com/office/drawing/2014/main" id="{834FE715-3558-0543-9EB0-847DB2D22A2F}"/>
              </a:ext>
            </a:extLst>
          </p:cNvPr>
          <p:cNvSpPr/>
          <p:nvPr/>
        </p:nvSpPr>
        <p:spPr>
          <a:xfrm>
            <a:off x="14925479" y="1447809"/>
            <a:ext cx="1141893" cy="1035610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48418-5D1C-4946-B9FE-D0B93A73EE82}"/>
              </a:ext>
            </a:extLst>
          </p:cNvPr>
          <p:cNvSpPr txBox="1"/>
          <p:nvPr/>
        </p:nvSpPr>
        <p:spPr>
          <a:xfrm>
            <a:off x="14299347" y="631704"/>
            <a:ext cx="2837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70C0"/>
                </a:solidFill>
              </a:rPr>
              <a:t>(4)</a:t>
            </a:r>
            <a:r>
              <a:rPr lang="zh-CN" altLang="en-US" sz="2000" b="1" dirty="0">
                <a:solidFill>
                  <a:srgbClr val="0070C0"/>
                </a:solidFill>
              </a:rPr>
              <a:t> </a:t>
            </a:r>
            <a:r>
              <a:rPr lang="en-US" sz="2000" b="1" dirty="0">
                <a:solidFill>
                  <a:srgbClr val="0070C0"/>
                </a:solidFill>
              </a:rPr>
              <a:t>robust perceptive</a:t>
            </a:r>
            <a:r>
              <a:rPr lang="zh-CN" altLang="en-US" sz="2000" b="1" dirty="0">
                <a:solidFill>
                  <a:srgbClr val="0070C0"/>
                </a:solidFill>
              </a:rPr>
              <a:t> </a:t>
            </a:r>
            <a:br>
              <a:rPr lang="en-US" altLang="zh-CN" sz="2000" b="1" dirty="0">
                <a:solidFill>
                  <a:srgbClr val="0070C0"/>
                </a:solidFill>
              </a:rPr>
            </a:br>
            <a:r>
              <a:rPr lang="en-US" sz="2000" b="1" dirty="0">
                <a:solidFill>
                  <a:srgbClr val="0070C0"/>
                </a:solidFill>
              </a:rPr>
              <a:t>locomotion</a:t>
            </a:r>
            <a:r>
              <a:rPr lang="zh-CN" altLang="en-US" sz="2000" b="1" dirty="0">
                <a:solidFill>
                  <a:srgbClr val="0070C0"/>
                </a:solidFill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</a:rPr>
              <a:t>policy</a:t>
            </a:r>
            <a:endParaRPr lang="en-CN" sz="2000" b="1" dirty="0">
              <a:solidFill>
                <a:srgbClr val="0070C0"/>
              </a:solidFill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05FEFB24-1DC9-4F47-9B67-635D2DC64CF4}"/>
              </a:ext>
            </a:extLst>
          </p:cNvPr>
          <p:cNvSpPr/>
          <p:nvPr/>
        </p:nvSpPr>
        <p:spPr>
          <a:xfrm>
            <a:off x="5951407" y="1320525"/>
            <a:ext cx="2635955" cy="646331"/>
          </a:xfrm>
          <a:prstGeom prst="rect">
            <a:avLst/>
          </a:prstGeom>
          <a:ln w="3810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CN" dirty="0"/>
              <a:t>﻿Command</a:t>
            </a:r>
            <a:r>
              <a:rPr lang="zh-CN" altLang="en-US" dirty="0"/>
              <a:t> </a:t>
            </a:r>
            <a:br>
              <a:rPr lang="en-US" altLang="zh-CN" dirty="0"/>
            </a:br>
            <a:r>
              <a:rPr lang="en-US" altLang="zh-CN" dirty="0"/>
              <a:t>﻿﻿Proprioception</a:t>
            </a:r>
            <a:r>
              <a:rPr lang="zh-CN" altLang="en-US" dirty="0"/>
              <a:t> </a:t>
            </a:r>
            <a:r>
              <a:rPr lang="en-US" altLang="zh-CN" dirty="0"/>
              <a:t>sequence</a:t>
            </a:r>
            <a:endParaRPr lang="en-CN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FB4A23-36ED-D147-A833-93C6CF0A0413}"/>
              </a:ext>
            </a:extLst>
          </p:cNvPr>
          <p:cNvCxnSpPr>
            <a:cxnSpLocks/>
            <a:stCxn id="146" idx="3"/>
            <a:endCxn id="28" idx="2"/>
          </p:cNvCxnSpPr>
          <p:nvPr/>
        </p:nvCxnSpPr>
        <p:spPr>
          <a:xfrm>
            <a:off x="8587362" y="1643691"/>
            <a:ext cx="5711985" cy="1665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4B5889FC-0DE7-4343-8EC9-D7EB83BDCCE5}"/>
              </a:ext>
            </a:extLst>
          </p:cNvPr>
          <p:cNvCxnSpPr>
            <a:cxnSpLocks/>
            <a:stCxn id="145" idx="2"/>
            <a:endCxn id="163" idx="0"/>
          </p:cNvCxnSpPr>
          <p:nvPr/>
        </p:nvCxnSpPr>
        <p:spPr>
          <a:xfrm>
            <a:off x="15496426" y="2483419"/>
            <a:ext cx="17568" cy="1010842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D7287CE-F188-8E4B-9239-2FD49CC08970}"/>
              </a:ext>
            </a:extLst>
          </p:cNvPr>
          <p:cNvSpPr txBox="1"/>
          <p:nvPr/>
        </p:nvSpPr>
        <p:spPr>
          <a:xfrm>
            <a:off x="15485719" y="3054203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action</a:t>
            </a:r>
            <a:endParaRPr lang="en-C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3E3EF59-F67C-1B42-A607-E7606CD2B37D}"/>
              </a:ext>
            </a:extLst>
          </p:cNvPr>
          <p:cNvSpPr/>
          <p:nvPr/>
        </p:nvSpPr>
        <p:spPr>
          <a:xfrm>
            <a:off x="864352" y="1251674"/>
            <a:ext cx="4360846" cy="6232889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05591D-4000-944E-815E-87AE9D4E958D}"/>
              </a:ext>
            </a:extLst>
          </p:cNvPr>
          <p:cNvSpPr txBox="1"/>
          <p:nvPr/>
        </p:nvSpPr>
        <p:spPr>
          <a:xfrm>
            <a:off x="864352" y="891325"/>
            <a:ext cx="2394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0070C0"/>
                </a:solidFill>
              </a:rPr>
              <a:t>(2)</a:t>
            </a:r>
            <a:r>
              <a:rPr lang="zh-CN" altLang="en-US" sz="2000" b="1" dirty="0">
                <a:solidFill>
                  <a:srgbClr val="0070C0"/>
                </a:solidFill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</a:rPr>
              <a:t>Global</a:t>
            </a:r>
            <a:r>
              <a:rPr lang="zh-CN" altLang="en-US" sz="2000" b="1" dirty="0">
                <a:solidFill>
                  <a:srgbClr val="0070C0"/>
                </a:solidFill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</a:rPr>
              <a:t>navigation</a:t>
            </a:r>
            <a:endParaRPr lang="en-CN" sz="2000" b="1" dirty="0">
              <a:solidFill>
                <a:srgbClr val="0070C0"/>
              </a:solidFill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145C114-D57B-454F-BE96-1594A1DA3041}"/>
              </a:ext>
            </a:extLst>
          </p:cNvPr>
          <p:cNvSpPr/>
          <p:nvPr/>
        </p:nvSpPr>
        <p:spPr>
          <a:xfrm>
            <a:off x="1058570" y="4363294"/>
            <a:ext cx="3810674" cy="292824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F24BD8-475A-114F-99C5-90F03BFF7ED6}"/>
              </a:ext>
            </a:extLst>
          </p:cNvPr>
          <p:cNvSpPr txBox="1"/>
          <p:nvPr/>
        </p:nvSpPr>
        <p:spPr>
          <a:xfrm>
            <a:off x="1859662" y="4374303"/>
            <a:ext cx="220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Static</a:t>
            </a:r>
            <a:r>
              <a:rPr lang="zh-CN" altLang="en-US" dirty="0"/>
              <a:t> </a:t>
            </a:r>
            <a:r>
              <a:rPr lang="en-US" altLang="zh-CN" dirty="0"/>
              <a:t>navigation</a:t>
            </a:r>
            <a:r>
              <a:rPr lang="zh-CN" altLang="en-US" dirty="0"/>
              <a:t> </a:t>
            </a:r>
            <a:r>
              <a:rPr lang="en-US" altLang="zh-CN" dirty="0"/>
              <a:t>Map</a:t>
            </a:r>
            <a:endParaRPr lang="en-CN" dirty="0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3F56377B-7787-8844-B767-93FE44C33974}"/>
              </a:ext>
            </a:extLst>
          </p:cNvPr>
          <p:cNvSpPr/>
          <p:nvPr/>
        </p:nvSpPr>
        <p:spPr>
          <a:xfrm>
            <a:off x="1058570" y="1454347"/>
            <a:ext cx="3810674" cy="252156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FE1284A-B279-8248-9363-A7BAFCE0CA6D}"/>
              </a:ext>
            </a:extLst>
          </p:cNvPr>
          <p:cNvSpPr/>
          <p:nvPr/>
        </p:nvSpPr>
        <p:spPr>
          <a:xfrm>
            <a:off x="1286582" y="1532043"/>
            <a:ext cx="3409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Navigation Planning</a:t>
            </a:r>
            <a:r>
              <a:rPr lang="zh-CN" altLang="en-US" dirty="0"/>
              <a:t> </a:t>
            </a:r>
            <a:r>
              <a:rPr lang="en-US" altLang="zh-CN" dirty="0"/>
              <a:t>algorithms</a:t>
            </a:r>
            <a:r>
              <a:rPr lang="zh-CN" altLang="en-US" dirty="0"/>
              <a:t> </a:t>
            </a:r>
            <a:r>
              <a:rPr lang="en-US" altLang="zh-CN" dirty="0"/>
              <a:t>[2]</a:t>
            </a:r>
            <a:endParaRPr lang="en-CN" dirty="0"/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E4236588-8FDB-A245-A999-90A20A7CF57A}"/>
              </a:ext>
            </a:extLst>
          </p:cNvPr>
          <p:cNvCxnSpPr>
            <a:cxnSpLocks/>
            <a:endCxn id="146" idx="1"/>
          </p:cNvCxnSpPr>
          <p:nvPr/>
        </p:nvCxnSpPr>
        <p:spPr>
          <a:xfrm>
            <a:off x="4869244" y="1643691"/>
            <a:ext cx="108216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0F7839B3-73D2-A549-95C7-57535D17197D}"/>
              </a:ext>
            </a:extLst>
          </p:cNvPr>
          <p:cNvCxnSpPr>
            <a:cxnSpLocks/>
            <a:stCxn id="151" idx="0"/>
            <a:endCxn id="152" idx="2"/>
          </p:cNvCxnSpPr>
          <p:nvPr/>
        </p:nvCxnSpPr>
        <p:spPr>
          <a:xfrm flipV="1">
            <a:off x="2963907" y="3975914"/>
            <a:ext cx="0" cy="38738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EDFDD2B8-3F04-2141-8256-4A86AAC25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668" y="4857699"/>
            <a:ext cx="3162300" cy="1879600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81315124-B2BA-524B-8062-CBE8AF7E2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290" y="1898623"/>
            <a:ext cx="3025490" cy="2047554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C59DC529-AAA5-F143-8C55-A85C017B9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69692" y="3494261"/>
            <a:ext cx="1288604" cy="1176107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3D8E8722-97FC-BC4E-B463-62BDED6708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528" y="10128245"/>
            <a:ext cx="7681431" cy="2702981"/>
          </a:xfrm>
          <a:prstGeom prst="rect">
            <a:avLst/>
          </a:prstGeom>
        </p:spPr>
      </p:pic>
      <p:sp>
        <p:nvSpPr>
          <p:cNvPr id="166" name="Rectangle 165">
            <a:extLst>
              <a:ext uri="{FF2B5EF4-FFF2-40B4-BE49-F238E27FC236}">
                <a16:creationId xmlns:a16="http://schemas.microsoft.com/office/drawing/2014/main" id="{441290C2-6AAF-0846-8592-87148D69854D}"/>
              </a:ext>
            </a:extLst>
          </p:cNvPr>
          <p:cNvSpPr/>
          <p:nvPr/>
        </p:nvSpPr>
        <p:spPr>
          <a:xfrm>
            <a:off x="815273" y="9659065"/>
            <a:ext cx="8107942" cy="3615390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E655D92-DAFB-5B48-AC6A-0AAC0DF2776A}"/>
              </a:ext>
            </a:extLst>
          </p:cNvPr>
          <p:cNvSpPr txBox="1"/>
          <p:nvPr/>
        </p:nvSpPr>
        <p:spPr>
          <a:xfrm>
            <a:off x="1904526" y="9758913"/>
            <a:ext cx="642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Domain</a:t>
            </a:r>
            <a:r>
              <a:rPr lang="zh-CN" altLang="en-US" dirty="0"/>
              <a:t> </a:t>
            </a:r>
            <a:r>
              <a:rPr lang="en-US" altLang="zh-CN" dirty="0"/>
              <a:t>randomization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terrains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i="1" dirty="0">
                <a:highlight>
                  <a:srgbClr val="FFFF00"/>
                </a:highlight>
              </a:rPr>
              <a:t>danger</a:t>
            </a:r>
            <a:r>
              <a:rPr lang="zh-CN" altLang="en-US" i="1" dirty="0">
                <a:highlight>
                  <a:srgbClr val="FFFF00"/>
                </a:highlight>
              </a:rPr>
              <a:t> </a:t>
            </a:r>
            <a:r>
              <a:rPr lang="en-US" altLang="zh-CN" i="1" dirty="0">
                <a:highlight>
                  <a:srgbClr val="FFFF00"/>
                </a:highlight>
              </a:rPr>
              <a:t>obstacles</a:t>
            </a:r>
            <a:endParaRPr lang="en-CN" i="1" dirty="0">
              <a:highlight>
                <a:srgbClr val="FFFF00"/>
              </a:highlight>
            </a:endParaRP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63FDB353-F0F3-824F-9719-A623408F11EB}"/>
              </a:ext>
            </a:extLst>
          </p:cNvPr>
          <p:cNvCxnSpPr>
            <a:cxnSpLocks/>
          </p:cNvCxnSpPr>
          <p:nvPr/>
        </p:nvCxnSpPr>
        <p:spPr>
          <a:xfrm flipV="1">
            <a:off x="2535734" y="7291536"/>
            <a:ext cx="0" cy="232772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tangle 169">
            <a:extLst>
              <a:ext uri="{FF2B5EF4-FFF2-40B4-BE49-F238E27FC236}">
                <a16:creationId xmlns:a16="http://schemas.microsoft.com/office/drawing/2014/main" id="{6CDF587F-7DCE-3549-87E1-61C03A326156}"/>
              </a:ext>
            </a:extLst>
          </p:cNvPr>
          <p:cNvSpPr/>
          <p:nvPr/>
        </p:nvSpPr>
        <p:spPr>
          <a:xfrm>
            <a:off x="596650" y="9297538"/>
            <a:ext cx="15647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0070C0"/>
                </a:solidFill>
              </a:rPr>
              <a:t>(1)</a:t>
            </a:r>
            <a:r>
              <a:rPr lang="zh-CN" altLang="en-US" sz="2000" b="1" dirty="0">
                <a:solidFill>
                  <a:srgbClr val="0070C0"/>
                </a:solidFill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</a:rPr>
              <a:t>Simulator</a:t>
            </a:r>
            <a:endParaRPr lang="en-CN" sz="2000" b="1" dirty="0">
              <a:solidFill>
                <a:srgbClr val="0070C0"/>
              </a:solidFill>
            </a:endParaRPr>
          </a:p>
        </p:txBody>
      </p:sp>
      <p:sp>
        <p:nvSpPr>
          <p:cNvPr id="173" name="Cross 172">
            <a:extLst>
              <a:ext uri="{FF2B5EF4-FFF2-40B4-BE49-F238E27FC236}">
                <a16:creationId xmlns:a16="http://schemas.microsoft.com/office/drawing/2014/main" id="{F886441B-FDD2-6E44-963A-47FDA8645228}"/>
              </a:ext>
            </a:extLst>
          </p:cNvPr>
          <p:cNvSpPr/>
          <p:nvPr/>
        </p:nvSpPr>
        <p:spPr>
          <a:xfrm rot="1240794">
            <a:off x="2760736" y="11471333"/>
            <a:ext cx="178466" cy="194176"/>
          </a:xfrm>
          <a:prstGeom prst="plus">
            <a:avLst>
              <a:gd name="adj" fmla="val 4360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4" name="Cross 173">
            <a:extLst>
              <a:ext uri="{FF2B5EF4-FFF2-40B4-BE49-F238E27FC236}">
                <a16:creationId xmlns:a16="http://schemas.microsoft.com/office/drawing/2014/main" id="{D5CD0455-3E11-4E49-B6B0-5F954BFB60B6}"/>
              </a:ext>
            </a:extLst>
          </p:cNvPr>
          <p:cNvSpPr/>
          <p:nvPr/>
        </p:nvSpPr>
        <p:spPr>
          <a:xfrm rot="1240794">
            <a:off x="2547480" y="11219649"/>
            <a:ext cx="178466" cy="194176"/>
          </a:xfrm>
          <a:prstGeom prst="plus">
            <a:avLst>
              <a:gd name="adj" fmla="val 4360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5" name="Cross 174">
            <a:extLst>
              <a:ext uri="{FF2B5EF4-FFF2-40B4-BE49-F238E27FC236}">
                <a16:creationId xmlns:a16="http://schemas.microsoft.com/office/drawing/2014/main" id="{3859D303-7381-2341-9571-90E92ADE19A5}"/>
              </a:ext>
            </a:extLst>
          </p:cNvPr>
          <p:cNvSpPr/>
          <p:nvPr/>
        </p:nvSpPr>
        <p:spPr>
          <a:xfrm rot="1240794">
            <a:off x="5204654" y="11985086"/>
            <a:ext cx="178466" cy="194176"/>
          </a:xfrm>
          <a:prstGeom prst="plus">
            <a:avLst>
              <a:gd name="adj" fmla="val 4360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6" name="Cross 175">
            <a:extLst>
              <a:ext uri="{FF2B5EF4-FFF2-40B4-BE49-F238E27FC236}">
                <a16:creationId xmlns:a16="http://schemas.microsoft.com/office/drawing/2014/main" id="{1661CFEA-6397-A14C-BF95-68129C3E911D}"/>
              </a:ext>
            </a:extLst>
          </p:cNvPr>
          <p:cNvSpPr/>
          <p:nvPr/>
        </p:nvSpPr>
        <p:spPr>
          <a:xfrm rot="1240794">
            <a:off x="5357054" y="12137486"/>
            <a:ext cx="178466" cy="194176"/>
          </a:xfrm>
          <a:prstGeom prst="plus">
            <a:avLst>
              <a:gd name="adj" fmla="val 4360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7" name="Cross 176">
            <a:extLst>
              <a:ext uri="{FF2B5EF4-FFF2-40B4-BE49-F238E27FC236}">
                <a16:creationId xmlns:a16="http://schemas.microsoft.com/office/drawing/2014/main" id="{88F890CB-450D-F841-ACF0-5517FE726C4E}"/>
              </a:ext>
            </a:extLst>
          </p:cNvPr>
          <p:cNvSpPr/>
          <p:nvPr/>
        </p:nvSpPr>
        <p:spPr>
          <a:xfrm rot="1240794">
            <a:off x="8228549" y="11504992"/>
            <a:ext cx="178466" cy="194176"/>
          </a:xfrm>
          <a:prstGeom prst="plus">
            <a:avLst>
              <a:gd name="adj" fmla="val 4360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8" name="Cross 177">
            <a:extLst>
              <a:ext uri="{FF2B5EF4-FFF2-40B4-BE49-F238E27FC236}">
                <a16:creationId xmlns:a16="http://schemas.microsoft.com/office/drawing/2014/main" id="{3148A748-D445-CE44-8C00-8DF222E72B48}"/>
              </a:ext>
            </a:extLst>
          </p:cNvPr>
          <p:cNvSpPr/>
          <p:nvPr/>
        </p:nvSpPr>
        <p:spPr>
          <a:xfrm rot="1240794">
            <a:off x="6670144" y="12107431"/>
            <a:ext cx="178466" cy="194176"/>
          </a:xfrm>
          <a:prstGeom prst="plus">
            <a:avLst>
              <a:gd name="adj" fmla="val 4360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9" name="Cross 178">
            <a:extLst>
              <a:ext uri="{FF2B5EF4-FFF2-40B4-BE49-F238E27FC236}">
                <a16:creationId xmlns:a16="http://schemas.microsoft.com/office/drawing/2014/main" id="{FAA1CF88-CCDD-9743-ADF5-250A1E6CFFBF}"/>
              </a:ext>
            </a:extLst>
          </p:cNvPr>
          <p:cNvSpPr/>
          <p:nvPr/>
        </p:nvSpPr>
        <p:spPr>
          <a:xfrm rot="1240794">
            <a:off x="1420266" y="12107431"/>
            <a:ext cx="178466" cy="194176"/>
          </a:xfrm>
          <a:prstGeom prst="plus">
            <a:avLst>
              <a:gd name="adj" fmla="val 4360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0" name="Cross 179">
            <a:extLst>
              <a:ext uri="{FF2B5EF4-FFF2-40B4-BE49-F238E27FC236}">
                <a16:creationId xmlns:a16="http://schemas.microsoft.com/office/drawing/2014/main" id="{7C45780A-CE52-8F48-9246-06108563F5AD}"/>
              </a:ext>
            </a:extLst>
          </p:cNvPr>
          <p:cNvSpPr/>
          <p:nvPr/>
        </p:nvSpPr>
        <p:spPr>
          <a:xfrm rot="1240794">
            <a:off x="1531343" y="12930187"/>
            <a:ext cx="178466" cy="194176"/>
          </a:xfrm>
          <a:prstGeom prst="plus">
            <a:avLst>
              <a:gd name="adj" fmla="val 4360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0672F42F-BBEE-874C-AA95-223F47FFB2F4}"/>
              </a:ext>
            </a:extLst>
          </p:cNvPr>
          <p:cNvSpPr txBox="1"/>
          <p:nvPr/>
        </p:nvSpPr>
        <p:spPr>
          <a:xfrm>
            <a:off x="1738345" y="12831226"/>
            <a:ext cx="3285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randomized</a:t>
            </a:r>
            <a:r>
              <a:rPr lang="zh-CN" altLang="en-US" dirty="0"/>
              <a:t> </a:t>
            </a:r>
            <a:r>
              <a:rPr lang="en-US" altLang="zh-CN" dirty="0"/>
              <a:t>danger</a:t>
            </a:r>
            <a:r>
              <a:rPr lang="zh-CN" altLang="en-US" dirty="0"/>
              <a:t> </a:t>
            </a:r>
            <a:r>
              <a:rPr lang="en-US" altLang="zh-CN" dirty="0"/>
              <a:t>obstacles</a:t>
            </a:r>
            <a:endParaRPr lang="en-CN" dirty="0"/>
          </a:p>
        </p:txBody>
      </p:sp>
      <p:pic>
        <p:nvPicPr>
          <p:cNvPr id="188" name="Picture 187">
            <a:extLst>
              <a:ext uri="{FF2B5EF4-FFF2-40B4-BE49-F238E27FC236}">
                <a16:creationId xmlns:a16="http://schemas.microsoft.com/office/drawing/2014/main" id="{020BA085-FDB9-8F41-92D5-534E1BA5F0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8605" y="2434919"/>
            <a:ext cx="2136461" cy="1816990"/>
          </a:xfrm>
          <a:prstGeom prst="rect">
            <a:avLst/>
          </a:prstGeom>
        </p:spPr>
      </p:pic>
      <p:sp>
        <p:nvSpPr>
          <p:cNvPr id="189" name="Rectangle 188">
            <a:extLst>
              <a:ext uri="{FF2B5EF4-FFF2-40B4-BE49-F238E27FC236}">
                <a16:creationId xmlns:a16="http://schemas.microsoft.com/office/drawing/2014/main" id="{8D2A102D-9F6B-AB45-91E5-475E80C31A54}"/>
              </a:ext>
            </a:extLst>
          </p:cNvPr>
          <p:cNvSpPr/>
          <p:nvPr/>
        </p:nvSpPr>
        <p:spPr>
          <a:xfrm>
            <a:off x="5912390" y="2088423"/>
            <a:ext cx="2635955" cy="22858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384565EB-EE58-0D4D-93E7-972D4CBC0E43}"/>
              </a:ext>
            </a:extLst>
          </p:cNvPr>
          <p:cNvSpPr txBox="1"/>
          <p:nvPr/>
        </p:nvSpPr>
        <p:spPr>
          <a:xfrm>
            <a:off x="6311410" y="2088423"/>
            <a:ext cx="181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Noisy</a:t>
            </a:r>
            <a:r>
              <a:rPr lang="zh-CN" altLang="en-US" dirty="0"/>
              <a:t> </a:t>
            </a:r>
            <a:r>
              <a:rPr lang="en-US" altLang="zh-CN" dirty="0"/>
              <a:t>height</a:t>
            </a:r>
            <a:r>
              <a:rPr lang="zh-CN" altLang="en-US" dirty="0"/>
              <a:t> </a:t>
            </a:r>
            <a:r>
              <a:rPr lang="en-US" altLang="zh-CN" dirty="0"/>
              <a:t>scan</a:t>
            </a:r>
            <a:endParaRPr lang="en-CN" dirty="0"/>
          </a:p>
        </p:txBody>
      </p:sp>
      <p:cxnSp>
        <p:nvCxnSpPr>
          <p:cNvPr id="192" name="Elbow Connector 191">
            <a:extLst>
              <a:ext uri="{FF2B5EF4-FFF2-40B4-BE49-F238E27FC236}">
                <a16:creationId xmlns:a16="http://schemas.microsoft.com/office/drawing/2014/main" id="{70C5B295-1EA6-4246-BD3B-500786B8CBBC}"/>
              </a:ext>
            </a:extLst>
          </p:cNvPr>
          <p:cNvCxnSpPr>
            <a:cxnSpLocks/>
            <a:endCxn id="189" idx="1"/>
          </p:cNvCxnSpPr>
          <p:nvPr/>
        </p:nvCxnSpPr>
        <p:spPr>
          <a:xfrm rot="5400000" flipH="1" flipV="1">
            <a:off x="2471501" y="6213050"/>
            <a:ext cx="6422575" cy="459203"/>
          </a:xfrm>
          <a:prstGeom prst="bentConnector2">
            <a:avLst/>
          </a:prstGeom>
          <a:ln w="28575"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2" name="Picture 201">
            <a:extLst>
              <a:ext uri="{FF2B5EF4-FFF2-40B4-BE49-F238E27FC236}">
                <a16:creationId xmlns:a16="http://schemas.microsoft.com/office/drawing/2014/main" id="{1013FB80-F6B8-0245-97E0-B0E408562D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8888" y="5080705"/>
            <a:ext cx="2217183" cy="1300657"/>
          </a:xfrm>
          <a:prstGeom prst="rect">
            <a:avLst/>
          </a:prstGeom>
        </p:spPr>
      </p:pic>
      <p:sp>
        <p:nvSpPr>
          <p:cNvPr id="203" name="Rectangle 202">
            <a:extLst>
              <a:ext uri="{FF2B5EF4-FFF2-40B4-BE49-F238E27FC236}">
                <a16:creationId xmlns:a16="http://schemas.microsoft.com/office/drawing/2014/main" id="{DFBC99AB-AA2B-9945-872E-BF66151CDD7A}"/>
              </a:ext>
            </a:extLst>
          </p:cNvPr>
          <p:cNvSpPr/>
          <p:nvPr/>
        </p:nvSpPr>
        <p:spPr>
          <a:xfrm>
            <a:off x="5886331" y="4581765"/>
            <a:ext cx="26068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i="1" dirty="0">
                <a:highlight>
                  <a:srgbClr val="FFFF00"/>
                </a:highlight>
              </a:rPr>
              <a:t>Ensemble</a:t>
            </a:r>
            <a:r>
              <a:rPr lang="zh-CN" altLang="en-US" sz="1600" i="1" dirty="0">
                <a:highlight>
                  <a:srgbClr val="FFFF00"/>
                </a:highlight>
              </a:rPr>
              <a:t> </a:t>
            </a:r>
            <a:r>
              <a:rPr lang="en-US" altLang="zh-CN" sz="1600" i="1" dirty="0">
                <a:highlight>
                  <a:srgbClr val="FFFF00"/>
                </a:highlight>
              </a:rPr>
              <a:t>noisy</a:t>
            </a:r>
            <a:r>
              <a:rPr lang="zh-CN" altLang="en-US" sz="1600" i="1" dirty="0">
                <a:highlight>
                  <a:srgbClr val="FFFF00"/>
                </a:highlight>
              </a:rPr>
              <a:t>  </a:t>
            </a:r>
            <a:r>
              <a:rPr lang="en-CN" sz="1600" i="1" dirty="0">
                <a:highlight>
                  <a:srgbClr val="FFFF00"/>
                </a:highlight>
              </a:rPr>
              <a:t>future scan</a:t>
            </a:r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A938EA56-0184-854A-AB7F-E4189D503535}"/>
              </a:ext>
            </a:extLst>
          </p:cNvPr>
          <p:cNvSpPr/>
          <p:nvPr/>
        </p:nvSpPr>
        <p:spPr>
          <a:xfrm>
            <a:off x="7138446" y="5468564"/>
            <a:ext cx="1313794" cy="861849"/>
          </a:xfrm>
          <a:custGeom>
            <a:avLst/>
            <a:gdLst>
              <a:gd name="connsiteX0" fmla="*/ 0 w 1313794"/>
              <a:gd name="connsiteY0" fmla="*/ 430925 h 861849"/>
              <a:gd name="connsiteX1" fmla="*/ 656897 w 1313794"/>
              <a:gd name="connsiteY1" fmla="*/ 0 h 861849"/>
              <a:gd name="connsiteX2" fmla="*/ 1313794 w 1313794"/>
              <a:gd name="connsiteY2" fmla="*/ 430925 h 861849"/>
              <a:gd name="connsiteX3" fmla="*/ 656897 w 1313794"/>
              <a:gd name="connsiteY3" fmla="*/ 861850 h 861849"/>
              <a:gd name="connsiteX4" fmla="*/ 0 w 1313794"/>
              <a:gd name="connsiteY4" fmla="*/ 430925 h 861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3794" h="861849" extrusionOk="0">
                <a:moveTo>
                  <a:pt x="0" y="430925"/>
                </a:moveTo>
                <a:cubicBezTo>
                  <a:pt x="-53585" y="195224"/>
                  <a:pt x="298540" y="4362"/>
                  <a:pt x="656897" y="0"/>
                </a:cubicBezTo>
                <a:cubicBezTo>
                  <a:pt x="1024991" y="10877"/>
                  <a:pt x="1314508" y="214735"/>
                  <a:pt x="1313794" y="430925"/>
                </a:cubicBezTo>
                <a:cubicBezTo>
                  <a:pt x="1290043" y="633084"/>
                  <a:pt x="1044403" y="891729"/>
                  <a:pt x="656897" y="861850"/>
                </a:cubicBezTo>
                <a:cubicBezTo>
                  <a:pt x="298315" y="846185"/>
                  <a:pt x="3622" y="675670"/>
                  <a:pt x="0" y="430925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65021699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5FF4D687-9123-E449-BD99-45EE08B55305}"/>
              </a:ext>
            </a:extLst>
          </p:cNvPr>
          <p:cNvSpPr/>
          <p:nvPr/>
        </p:nvSpPr>
        <p:spPr>
          <a:xfrm>
            <a:off x="5886332" y="4557951"/>
            <a:ext cx="4238851" cy="365337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28D51DE7-09C4-7446-BEF2-450B6A96B421}"/>
              </a:ext>
            </a:extLst>
          </p:cNvPr>
          <p:cNvSpPr txBox="1"/>
          <p:nvPr/>
        </p:nvSpPr>
        <p:spPr>
          <a:xfrm>
            <a:off x="6181239" y="6476500"/>
            <a:ext cx="1565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highlight>
                  <a:srgbClr val="FFFF00"/>
                </a:highlight>
              </a:rPr>
              <a:t>noisy</a:t>
            </a:r>
            <a:r>
              <a:rPr lang="zh-CN" altLang="en-US" dirty="0"/>
              <a:t> </a:t>
            </a:r>
            <a:r>
              <a:rPr lang="en-US" altLang="zh-CN" dirty="0"/>
              <a:t>Lidia</a:t>
            </a:r>
            <a:r>
              <a:rPr lang="zh-CN" altLang="en-US" dirty="0"/>
              <a:t> </a:t>
            </a:r>
            <a:r>
              <a:rPr lang="en-US" altLang="zh-CN" dirty="0"/>
              <a:t>info</a:t>
            </a:r>
            <a:endParaRPr lang="en-CN" dirty="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EECF5A9D-D2E0-CA45-95E3-97E52D1ECDB8}"/>
              </a:ext>
            </a:extLst>
          </p:cNvPr>
          <p:cNvSpPr txBox="1"/>
          <p:nvPr/>
        </p:nvSpPr>
        <p:spPr>
          <a:xfrm>
            <a:off x="8114889" y="6461340"/>
            <a:ext cx="193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highlight>
                  <a:srgbClr val="FFFF00"/>
                </a:highlight>
              </a:rPr>
              <a:t>n</a:t>
            </a:r>
            <a:r>
              <a:rPr lang="en-CN" i="1" dirty="0">
                <a:highlight>
                  <a:srgbClr val="FFFF00"/>
                </a:highlight>
              </a:rPr>
              <a:t>oisy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  <a:r>
              <a:rPr lang="en-CN" dirty="0"/>
              <a:t>olor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  <a:r>
              <a:rPr lang="en-CN" dirty="0"/>
              <a:t>amera</a:t>
            </a:r>
          </a:p>
        </p:txBody>
      </p:sp>
      <p:pic>
        <p:nvPicPr>
          <p:cNvPr id="208" name="Picture 207">
            <a:extLst>
              <a:ext uri="{FF2B5EF4-FFF2-40B4-BE49-F238E27FC236}">
                <a16:creationId xmlns:a16="http://schemas.microsoft.com/office/drawing/2014/main" id="{A3927D36-C172-FE45-8F4E-F5E4296F18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8785" y="5074900"/>
            <a:ext cx="1091072" cy="1262426"/>
          </a:xfrm>
          <a:prstGeom prst="rect">
            <a:avLst/>
          </a:prstGeom>
        </p:spPr>
      </p:pic>
      <p:pic>
        <p:nvPicPr>
          <p:cNvPr id="212" name="Picture 211">
            <a:extLst>
              <a:ext uri="{FF2B5EF4-FFF2-40B4-BE49-F238E27FC236}">
                <a16:creationId xmlns:a16="http://schemas.microsoft.com/office/drawing/2014/main" id="{AB94F855-B472-FB4C-91D1-48B3F9CAB0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6501" y="6824591"/>
            <a:ext cx="1828716" cy="1147495"/>
          </a:xfrm>
          <a:prstGeom prst="rect">
            <a:avLst/>
          </a:prstGeom>
        </p:spPr>
      </p:pic>
      <p:sp>
        <p:nvSpPr>
          <p:cNvPr id="213" name="TextBox 212">
            <a:extLst>
              <a:ext uri="{FF2B5EF4-FFF2-40B4-BE49-F238E27FC236}">
                <a16:creationId xmlns:a16="http://schemas.microsoft.com/office/drawing/2014/main" id="{1C2CB2E4-600B-DE49-A7FA-A697602AA41F}"/>
              </a:ext>
            </a:extLst>
          </p:cNvPr>
          <p:cNvSpPr txBox="1"/>
          <p:nvPr/>
        </p:nvSpPr>
        <p:spPr>
          <a:xfrm>
            <a:off x="6081057" y="7857760"/>
            <a:ext cx="2060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rollout</a:t>
            </a:r>
            <a:r>
              <a:rPr lang="zh-CN" altLang="en-US" dirty="0"/>
              <a:t> </a:t>
            </a:r>
            <a:r>
              <a:rPr lang="en-US" altLang="zh-CN" dirty="0"/>
              <a:t>states</a:t>
            </a:r>
            <a:endParaRPr lang="en-CN" dirty="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4A85143E-C7DA-1349-967F-3E6A61FC073D}"/>
              </a:ext>
            </a:extLst>
          </p:cNvPr>
          <p:cNvSpPr txBox="1"/>
          <p:nvPr/>
        </p:nvSpPr>
        <p:spPr>
          <a:xfrm>
            <a:off x="8829875" y="711523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  <a:endParaRPr lang="en-CN" dirty="0"/>
          </a:p>
        </p:txBody>
      </p:sp>
      <p:cxnSp>
        <p:nvCxnSpPr>
          <p:cNvPr id="215" name="Elbow Connector 214">
            <a:extLst>
              <a:ext uri="{FF2B5EF4-FFF2-40B4-BE49-F238E27FC236}">
                <a16:creationId xmlns:a16="http://schemas.microsoft.com/office/drawing/2014/main" id="{597D5690-803C-9F45-9B23-FCA0C0A9D1A4}"/>
              </a:ext>
            </a:extLst>
          </p:cNvPr>
          <p:cNvCxnSpPr>
            <a:cxnSpLocks/>
            <a:endCxn id="205" idx="1"/>
          </p:cNvCxnSpPr>
          <p:nvPr/>
        </p:nvCxnSpPr>
        <p:spPr>
          <a:xfrm rot="5400000" flipH="1" flipV="1">
            <a:off x="4145570" y="7904090"/>
            <a:ext cx="3260216" cy="221308"/>
          </a:xfrm>
          <a:prstGeom prst="bentConnector2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A702FDCB-36C9-8D4A-A44E-44C67B307A72}"/>
              </a:ext>
            </a:extLst>
          </p:cNvPr>
          <p:cNvCxnSpPr>
            <a:cxnSpLocks/>
          </p:cNvCxnSpPr>
          <p:nvPr/>
        </p:nvCxnSpPr>
        <p:spPr>
          <a:xfrm>
            <a:off x="8548345" y="2264315"/>
            <a:ext cx="6377134" cy="877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F22DC2A9-3E91-F14E-B597-0E3A19B4856B}"/>
              </a:ext>
            </a:extLst>
          </p:cNvPr>
          <p:cNvSpPr/>
          <p:nvPr/>
        </p:nvSpPr>
        <p:spPr>
          <a:xfrm>
            <a:off x="10493747" y="3119585"/>
            <a:ext cx="3625869" cy="7008650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FEF14E-85FB-0F44-BEF4-6C986DBABC8F}"/>
              </a:ext>
            </a:extLst>
          </p:cNvPr>
          <p:cNvSpPr txBox="1"/>
          <p:nvPr/>
        </p:nvSpPr>
        <p:spPr>
          <a:xfrm>
            <a:off x="5761146" y="8360818"/>
            <a:ext cx="4556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dirty="0">
                <a:highlight>
                  <a:srgbClr val="FFFF00"/>
                </a:highlight>
              </a:rPr>
              <a:t>Add</a:t>
            </a:r>
            <a:r>
              <a:rPr lang="zh-CN" altLang="en-US" sz="1600" i="1" dirty="0">
                <a:highlight>
                  <a:srgbClr val="FFFF00"/>
                </a:highlight>
              </a:rPr>
              <a:t> </a:t>
            </a:r>
            <a:r>
              <a:rPr lang="en-US" altLang="zh-CN" sz="1600" i="1" dirty="0">
                <a:highlight>
                  <a:srgbClr val="FFFF00"/>
                </a:highlight>
              </a:rPr>
              <a:t>an</a:t>
            </a:r>
            <a:r>
              <a:rPr lang="zh-CN" altLang="en-US" sz="1600" i="1" dirty="0">
                <a:highlight>
                  <a:srgbClr val="FFFF00"/>
                </a:highlight>
              </a:rPr>
              <a:t> </a:t>
            </a:r>
            <a:r>
              <a:rPr lang="en-US" altLang="zh-CN" sz="1600" dirty="0">
                <a:highlight>
                  <a:srgbClr val="FFFF00"/>
                </a:highlight>
              </a:rPr>
              <a:t>obstacle</a:t>
            </a:r>
            <a:r>
              <a:rPr lang="zh-CN" altLang="en-US" sz="1600" i="1" dirty="0">
                <a:highlight>
                  <a:srgbClr val="FFFF00"/>
                </a:highlight>
              </a:rPr>
              <a:t> </a:t>
            </a:r>
            <a:r>
              <a:rPr lang="en-US" altLang="zh-CN" sz="1600" i="1" dirty="0">
                <a:highlight>
                  <a:srgbClr val="FFFF00"/>
                </a:highlight>
              </a:rPr>
              <a:t>“</a:t>
            </a:r>
            <a:r>
              <a:rPr lang="zh-CN" altLang="en-US" sz="1600" i="1" dirty="0">
                <a:highlight>
                  <a:srgbClr val="FFFF00"/>
                </a:highlight>
              </a:rPr>
              <a:t>      </a:t>
            </a:r>
            <a:r>
              <a:rPr lang="en-US" altLang="zh-CN" sz="1600" i="1" dirty="0">
                <a:highlight>
                  <a:srgbClr val="FFFF00"/>
                </a:highlight>
              </a:rPr>
              <a:t>”</a:t>
            </a:r>
            <a:r>
              <a:rPr lang="zh-CN" altLang="en-US" sz="1600" i="1" dirty="0">
                <a:highlight>
                  <a:srgbClr val="FFFF00"/>
                </a:highlight>
              </a:rPr>
              <a:t>  </a:t>
            </a:r>
            <a:r>
              <a:rPr lang="en-US" altLang="zh-CN" sz="1600" i="1" dirty="0">
                <a:highlight>
                  <a:srgbClr val="FFFF00"/>
                </a:highlight>
              </a:rPr>
              <a:t>to</a:t>
            </a:r>
            <a:r>
              <a:rPr lang="zh-CN" altLang="en-US" sz="1600" i="1" dirty="0">
                <a:highlight>
                  <a:srgbClr val="FFFF00"/>
                </a:highlight>
              </a:rPr>
              <a:t> </a:t>
            </a:r>
            <a:r>
              <a:rPr lang="en-US" altLang="zh-CN" sz="1600" i="1" dirty="0">
                <a:highlight>
                  <a:srgbClr val="FFFF00"/>
                </a:highlight>
              </a:rPr>
              <a:t>the</a:t>
            </a:r>
            <a:r>
              <a:rPr lang="zh-CN" altLang="en-US" sz="1600" i="1" dirty="0">
                <a:highlight>
                  <a:srgbClr val="FFFF00"/>
                </a:highlight>
              </a:rPr>
              <a:t> </a:t>
            </a:r>
            <a:r>
              <a:rPr lang="en-US" altLang="zh-CN" sz="1600" i="1" dirty="0">
                <a:highlight>
                  <a:srgbClr val="FFFF00"/>
                </a:highlight>
              </a:rPr>
              <a:t>map</a:t>
            </a:r>
            <a:r>
              <a:rPr lang="zh-CN" altLang="en-US" sz="1600" i="1" dirty="0">
                <a:highlight>
                  <a:srgbClr val="FFFF00"/>
                </a:highlight>
              </a:rPr>
              <a:t> </a:t>
            </a:r>
            <a:r>
              <a:rPr lang="en-US" altLang="zh-CN" sz="1600" i="1" dirty="0">
                <a:highlight>
                  <a:srgbClr val="FFFF00"/>
                </a:highlight>
              </a:rPr>
              <a:t>and</a:t>
            </a:r>
            <a:r>
              <a:rPr lang="zh-CN" altLang="en-US" sz="1600" i="1" dirty="0">
                <a:highlight>
                  <a:srgbClr val="FFFF00"/>
                </a:highlight>
              </a:rPr>
              <a:t> </a:t>
            </a:r>
            <a:r>
              <a:rPr lang="en-US" altLang="zh-CN" sz="1600" i="1" dirty="0">
                <a:highlight>
                  <a:srgbClr val="FFFF00"/>
                </a:highlight>
              </a:rPr>
              <a:t>replan</a:t>
            </a:r>
            <a:r>
              <a:rPr lang="zh-CN" altLang="en-US" sz="1600" i="1" dirty="0">
                <a:highlight>
                  <a:srgbClr val="FFFF00"/>
                </a:highlight>
              </a:rPr>
              <a:t> </a:t>
            </a:r>
            <a:r>
              <a:rPr lang="en-US" altLang="zh-CN" sz="1600" i="1" dirty="0">
                <a:highlight>
                  <a:srgbClr val="FFFF00"/>
                </a:highlight>
              </a:rPr>
              <a:t>to</a:t>
            </a:r>
            <a:r>
              <a:rPr lang="zh-CN" altLang="en-US" sz="1600" i="1" dirty="0">
                <a:highlight>
                  <a:srgbClr val="FFFF00"/>
                </a:highlight>
              </a:rPr>
              <a:t> </a:t>
            </a:r>
            <a:r>
              <a:rPr lang="en-US" altLang="zh-CN" sz="1600" i="1" dirty="0">
                <a:highlight>
                  <a:srgbClr val="FFFF00"/>
                </a:highlight>
              </a:rPr>
              <a:t>generate</a:t>
            </a:r>
            <a:r>
              <a:rPr lang="zh-CN" altLang="en-US" sz="1600" i="1" dirty="0">
                <a:highlight>
                  <a:srgbClr val="FFFF00"/>
                </a:highlight>
              </a:rPr>
              <a:t> </a:t>
            </a:r>
            <a:r>
              <a:rPr lang="en-US" altLang="zh-CN" sz="1600" i="1" dirty="0">
                <a:highlight>
                  <a:srgbClr val="FFFF00"/>
                </a:highlight>
              </a:rPr>
              <a:t>a</a:t>
            </a:r>
            <a:r>
              <a:rPr lang="zh-CN" altLang="en-US" sz="1600" i="1" dirty="0">
                <a:highlight>
                  <a:srgbClr val="FFFF00"/>
                </a:highlight>
              </a:rPr>
              <a:t> </a:t>
            </a:r>
            <a:r>
              <a:rPr lang="en-US" altLang="zh-CN" sz="1600" i="1" dirty="0">
                <a:highlight>
                  <a:srgbClr val="FFFF00"/>
                </a:highlight>
              </a:rPr>
              <a:t>new</a:t>
            </a:r>
            <a:r>
              <a:rPr lang="zh-CN" altLang="en-US" sz="1600" i="1" dirty="0">
                <a:highlight>
                  <a:srgbClr val="FFFF00"/>
                </a:highlight>
              </a:rPr>
              <a:t>  </a:t>
            </a:r>
            <a:r>
              <a:rPr lang="en-US" altLang="zh-CN" sz="1600" i="1" dirty="0">
                <a:highlight>
                  <a:srgbClr val="FFFF00"/>
                </a:highlight>
              </a:rPr>
              <a:t>c</a:t>
            </a:r>
            <a:r>
              <a:rPr lang="en-CN" sz="1600" i="1" dirty="0">
                <a:highlight>
                  <a:srgbClr val="FFFF00"/>
                </a:highlight>
              </a:rPr>
              <a:t>ommand</a:t>
            </a:r>
            <a:r>
              <a:rPr lang="zh-CN" altLang="en-US" sz="1600" i="1" dirty="0">
                <a:highlight>
                  <a:srgbClr val="FFFF00"/>
                </a:highlight>
              </a:rPr>
              <a:t>  </a:t>
            </a:r>
            <a:r>
              <a:rPr lang="en-US" altLang="zh-CN" sz="1600" i="1" dirty="0">
                <a:highlight>
                  <a:srgbClr val="FFFF00"/>
                </a:highlight>
              </a:rPr>
              <a:t>﻿﻿proprioception</a:t>
            </a:r>
            <a:r>
              <a:rPr lang="zh-CN" altLang="en-US" sz="1600" i="1" dirty="0">
                <a:highlight>
                  <a:srgbClr val="FFFF00"/>
                </a:highlight>
              </a:rPr>
              <a:t> </a:t>
            </a:r>
            <a:r>
              <a:rPr lang="en-US" altLang="zh-CN" sz="1600" i="1" dirty="0">
                <a:highlight>
                  <a:srgbClr val="FFFF00"/>
                </a:highlight>
              </a:rPr>
              <a:t>sequence</a:t>
            </a:r>
            <a:endParaRPr lang="en-CN" sz="1600" i="1" dirty="0">
              <a:highlight>
                <a:srgbClr val="FFFF00"/>
              </a:highlight>
            </a:endParaRP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10E9E0B9-E6FF-354B-A42A-B74F4AFA6358}"/>
              </a:ext>
            </a:extLst>
          </p:cNvPr>
          <p:cNvCxnSpPr>
            <a:cxnSpLocks/>
            <a:stCxn id="133" idx="1"/>
            <a:endCxn id="151" idx="2"/>
          </p:cNvCxnSpPr>
          <p:nvPr/>
        </p:nvCxnSpPr>
        <p:spPr>
          <a:xfrm rot="10800000">
            <a:off x="2963908" y="7291536"/>
            <a:ext cx="9171225" cy="1723138"/>
          </a:xfrm>
          <a:prstGeom prst="bentConnector2">
            <a:avLst/>
          </a:prstGeom>
          <a:ln w="2857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9E3D09E-A389-FC4C-9E4D-8D61244128C2}"/>
              </a:ext>
            </a:extLst>
          </p:cNvPr>
          <p:cNvSpPr txBox="1"/>
          <p:nvPr/>
        </p:nvSpPr>
        <p:spPr>
          <a:xfrm>
            <a:off x="10390367" y="2691548"/>
            <a:ext cx="2552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i="1" dirty="0">
                <a:solidFill>
                  <a:srgbClr val="0070C0"/>
                </a:solidFill>
                <a:highlight>
                  <a:srgbClr val="FFFF00"/>
                </a:highlight>
              </a:rPr>
              <a:t>(3)</a:t>
            </a:r>
            <a:r>
              <a:rPr lang="zh-CN" altLang="en-US" sz="2000" b="1" i="1" dirty="0">
                <a:solidFill>
                  <a:srgbClr val="0070C0"/>
                </a:solidFill>
                <a:highlight>
                  <a:srgbClr val="FFFF00"/>
                </a:highlight>
              </a:rPr>
              <a:t> </a:t>
            </a:r>
            <a:r>
              <a:rPr lang="en-US" altLang="zh-CN" sz="2000" b="1" i="1" dirty="0">
                <a:solidFill>
                  <a:srgbClr val="0070C0"/>
                </a:solidFill>
                <a:highlight>
                  <a:srgbClr val="FFFF00"/>
                </a:highlight>
              </a:rPr>
              <a:t>Safe</a:t>
            </a:r>
            <a:r>
              <a:rPr lang="zh-CN" altLang="en-US" sz="2000" b="1" i="1" dirty="0">
                <a:solidFill>
                  <a:srgbClr val="0070C0"/>
                </a:solidFill>
                <a:highlight>
                  <a:srgbClr val="FFFF00"/>
                </a:highlight>
              </a:rPr>
              <a:t> </a:t>
            </a:r>
            <a:r>
              <a:rPr lang="en-US" altLang="zh-CN" sz="2000" b="1" i="1" dirty="0">
                <a:solidFill>
                  <a:srgbClr val="0070C0"/>
                </a:solidFill>
                <a:highlight>
                  <a:srgbClr val="FFFF00"/>
                </a:highlight>
              </a:rPr>
              <a:t>probing</a:t>
            </a:r>
            <a:r>
              <a:rPr lang="zh-CN" altLang="en-US" sz="2000" b="1" i="1" dirty="0">
                <a:solidFill>
                  <a:srgbClr val="0070C0"/>
                </a:solidFill>
                <a:highlight>
                  <a:srgbClr val="FFFF00"/>
                </a:highlight>
              </a:rPr>
              <a:t> </a:t>
            </a:r>
            <a:r>
              <a:rPr lang="en-US" altLang="zh-CN" sz="2000" b="1" i="1" dirty="0">
                <a:solidFill>
                  <a:srgbClr val="0070C0"/>
                </a:solidFill>
                <a:highlight>
                  <a:srgbClr val="FFFF00"/>
                </a:highlight>
              </a:rPr>
              <a:t>policy</a:t>
            </a:r>
            <a:endParaRPr lang="en-CN" sz="2000" b="1" i="1" dirty="0">
              <a:solidFill>
                <a:srgbClr val="0070C0"/>
              </a:solidFill>
              <a:highlight>
                <a:srgbClr val="FFFF00"/>
              </a:highlight>
            </a:endParaRPr>
          </a:p>
        </p:txBody>
      </p:sp>
      <p:sp>
        <p:nvSpPr>
          <p:cNvPr id="93" name="Cross 92">
            <a:extLst>
              <a:ext uri="{FF2B5EF4-FFF2-40B4-BE49-F238E27FC236}">
                <a16:creationId xmlns:a16="http://schemas.microsoft.com/office/drawing/2014/main" id="{EA10714A-97F9-3D45-9B36-2FF0042BE1A5}"/>
              </a:ext>
            </a:extLst>
          </p:cNvPr>
          <p:cNvSpPr/>
          <p:nvPr/>
        </p:nvSpPr>
        <p:spPr>
          <a:xfrm rot="1240794">
            <a:off x="3068044" y="4986477"/>
            <a:ext cx="178466" cy="194176"/>
          </a:xfrm>
          <a:prstGeom prst="plus">
            <a:avLst>
              <a:gd name="adj" fmla="val 4360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5" name="Cross 94">
            <a:extLst>
              <a:ext uri="{FF2B5EF4-FFF2-40B4-BE49-F238E27FC236}">
                <a16:creationId xmlns:a16="http://schemas.microsoft.com/office/drawing/2014/main" id="{3534BD39-2DBF-E44D-8A26-42A486422620}"/>
              </a:ext>
            </a:extLst>
          </p:cNvPr>
          <p:cNvSpPr/>
          <p:nvPr/>
        </p:nvSpPr>
        <p:spPr>
          <a:xfrm rot="1240794">
            <a:off x="2363024" y="2247523"/>
            <a:ext cx="178466" cy="194176"/>
          </a:xfrm>
          <a:prstGeom prst="plus">
            <a:avLst>
              <a:gd name="adj" fmla="val 4360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6" name="Cross 95">
            <a:extLst>
              <a:ext uri="{FF2B5EF4-FFF2-40B4-BE49-F238E27FC236}">
                <a16:creationId xmlns:a16="http://schemas.microsoft.com/office/drawing/2014/main" id="{E58BC8B1-9362-0441-B01E-F41E1F02CAD4}"/>
              </a:ext>
            </a:extLst>
          </p:cNvPr>
          <p:cNvSpPr/>
          <p:nvPr/>
        </p:nvSpPr>
        <p:spPr>
          <a:xfrm rot="1240794">
            <a:off x="1285317" y="6967672"/>
            <a:ext cx="178466" cy="194176"/>
          </a:xfrm>
          <a:prstGeom prst="plus">
            <a:avLst>
              <a:gd name="adj" fmla="val 4360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149CC2-82DE-9749-BAA7-2508D9C6D6E6}"/>
              </a:ext>
            </a:extLst>
          </p:cNvPr>
          <p:cNvSpPr txBox="1"/>
          <p:nvPr/>
        </p:nvSpPr>
        <p:spPr>
          <a:xfrm>
            <a:off x="1648375" y="6670674"/>
            <a:ext cx="2423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obstacles</a:t>
            </a:r>
            <a:r>
              <a:rPr lang="zh-CN" altLang="en-US" dirty="0"/>
              <a:t> </a:t>
            </a:r>
            <a:r>
              <a:rPr lang="en-US" altLang="zh-CN" dirty="0"/>
              <a:t>identified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probing</a:t>
            </a:r>
            <a:r>
              <a:rPr lang="zh-CN" altLang="en-US" dirty="0"/>
              <a:t> </a:t>
            </a:r>
            <a:r>
              <a:rPr lang="en-US" altLang="zh-CN" dirty="0"/>
              <a:t>module</a:t>
            </a:r>
            <a:endParaRPr lang="en-CN" dirty="0"/>
          </a:p>
        </p:txBody>
      </p:sp>
      <p:sp>
        <p:nvSpPr>
          <p:cNvPr id="98" name="Cross 97">
            <a:extLst>
              <a:ext uri="{FF2B5EF4-FFF2-40B4-BE49-F238E27FC236}">
                <a16:creationId xmlns:a16="http://schemas.microsoft.com/office/drawing/2014/main" id="{E5D51C48-1AAA-0F4E-984E-B9845D0DB428}"/>
              </a:ext>
            </a:extLst>
          </p:cNvPr>
          <p:cNvSpPr/>
          <p:nvPr/>
        </p:nvSpPr>
        <p:spPr>
          <a:xfrm rot="1240794">
            <a:off x="3071589" y="5670507"/>
            <a:ext cx="178466" cy="194176"/>
          </a:xfrm>
          <a:prstGeom prst="plus">
            <a:avLst>
              <a:gd name="adj" fmla="val 4360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9" name="Cross 98">
            <a:extLst>
              <a:ext uri="{FF2B5EF4-FFF2-40B4-BE49-F238E27FC236}">
                <a16:creationId xmlns:a16="http://schemas.microsoft.com/office/drawing/2014/main" id="{724CE52D-46E7-9C41-8B56-4547642EEAC2}"/>
              </a:ext>
            </a:extLst>
          </p:cNvPr>
          <p:cNvSpPr/>
          <p:nvPr/>
        </p:nvSpPr>
        <p:spPr>
          <a:xfrm rot="1240794">
            <a:off x="2862483" y="3015913"/>
            <a:ext cx="178466" cy="194176"/>
          </a:xfrm>
          <a:prstGeom prst="plus">
            <a:avLst>
              <a:gd name="adj" fmla="val 4360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BDD09D0-C696-8C47-AE21-3309756E6652}"/>
              </a:ext>
            </a:extLst>
          </p:cNvPr>
          <p:cNvSpPr/>
          <p:nvPr/>
        </p:nvSpPr>
        <p:spPr>
          <a:xfrm>
            <a:off x="10089361" y="11062595"/>
            <a:ext cx="2565909" cy="557213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9A574AD-08EF-6642-913C-0F050F6643B2}"/>
              </a:ext>
            </a:extLst>
          </p:cNvPr>
          <p:cNvSpPr txBox="1"/>
          <p:nvPr/>
        </p:nvSpPr>
        <p:spPr>
          <a:xfrm>
            <a:off x="10244698" y="11176630"/>
            <a:ext cx="2345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﻿Privileged </a:t>
            </a:r>
            <a:r>
              <a:rPr lang="en-US" altLang="zh-CN" dirty="0"/>
              <a:t>future</a:t>
            </a:r>
            <a:r>
              <a:rPr lang="zh-CN" altLang="en-US" dirty="0"/>
              <a:t> </a:t>
            </a:r>
            <a:r>
              <a:rPr lang="en-US" altLang="zh-CN" dirty="0"/>
              <a:t>states</a:t>
            </a:r>
            <a:endParaRPr lang="en-CN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46B4616-E5B7-5741-B324-3150D904E7C8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8904180" y="11316737"/>
            <a:ext cx="1185181" cy="24465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umming Junction 27">
            <a:extLst>
              <a:ext uri="{FF2B5EF4-FFF2-40B4-BE49-F238E27FC236}">
                <a16:creationId xmlns:a16="http://schemas.microsoft.com/office/drawing/2014/main" id="{50936265-37FF-324C-96E4-AABFF91A5497}"/>
              </a:ext>
            </a:extLst>
          </p:cNvPr>
          <p:cNvSpPr/>
          <p:nvPr/>
        </p:nvSpPr>
        <p:spPr>
          <a:xfrm>
            <a:off x="14299347" y="1475679"/>
            <a:ext cx="369332" cy="369332"/>
          </a:xfrm>
          <a:prstGeom prst="flowChartSummingJunction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A160B0-4CFB-724E-8389-9D79754AF45D}"/>
              </a:ext>
            </a:extLst>
          </p:cNvPr>
          <p:cNvSpPr txBox="1"/>
          <p:nvPr/>
        </p:nvSpPr>
        <p:spPr>
          <a:xfrm>
            <a:off x="14925479" y="1489363"/>
            <a:ext cx="11695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Pretrained</a:t>
            </a:r>
            <a:br>
              <a:rPr lang="en-US" altLang="zh-CN" dirty="0"/>
            </a:br>
            <a:r>
              <a:rPr lang="en-US" dirty="0"/>
              <a:t>robust</a:t>
            </a:r>
            <a:br>
              <a:rPr lang="en-US" altLang="zh-CN" dirty="0"/>
            </a:br>
            <a:r>
              <a:rPr lang="zh-CN" altLang="en-US" dirty="0"/>
              <a:t> </a:t>
            </a:r>
            <a:r>
              <a:rPr lang="en-US" altLang="zh-CN" dirty="0"/>
              <a:t>controller</a:t>
            </a:r>
            <a:endParaRPr lang="en-CN" dirty="0"/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DA8185D-B643-1D4C-B5C7-63A9D0A2D0EC}"/>
              </a:ext>
            </a:extLst>
          </p:cNvPr>
          <p:cNvCxnSpPr>
            <a:cxnSpLocks/>
            <a:stCxn id="28" idx="6"/>
          </p:cNvCxnSpPr>
          <p:nvPr/>
        </p:nvCxnSpPr>
        <p:spPr>
          <a:xfrm>
            <a:off x="14668679" y="1660345"/>
            <a:ext cx="256800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805D54A7-7EB6-6F40-B3A5-5D411FBB1F5B}"/>
              </a:ext>
            </a:extLst>
          </p:cNvPr>
          <p:cNvSpPr/>
          <p:nvPr/>
        </p:nvSpPr>
        <p:spPr>
          <a:xfrm>
            <a:off x="10694781" y="12048257"/>
            <a:ext cx="1137016" cy="557213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34F1C45-3D6E-BF43-8788-62AEF5F091AB}"/>
              </a:ext>
            </a:extLst>
          </p:cNvPr>
          <p:cNvSpPr txBox="1"/>
          <p:nvPr/>
        </p:nvSpPr>
        <p:spPr>
          <a:xfrm>
            <a:off x="10747984" y="12163877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Rewards</a:t>
            </a:r>
            <a:endParaRPr lang="en-CN" dirty="0"/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8C359E0-1C55-D740-A658-A816D42E11F3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8937156" y="12325460"/>
            <a:ext cx="1810828" cy="23083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F4B3915D-5BF0-8544-97BF-14E1D05BBF45}"/>
              </a:ext>
            </a:extLst>
          </p:cNvPr>
          <p:cNvCxnSpPr>
            <a:cxnSpLocks/>
            <a:stCxn id="163" idx="2"/>
          </p:cNvCxnSpPr>
          <p:nvPr/>
        </p:nvCxnSpPr>
        <p:spPr>
          <a:xfrm rot="5400000">
            <a:off x="8091806" y="5482742"/>
            <a:ext cx="8234563" cy="6609815"/>
          </a:xfrm>
          <a:prstGeom prst="bentConnector3">
            <a:avLst>
              <a:gd name="adj1" fmla="val 99970"/>
            </a:avLst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1634EC63-4D0A-4248-9221-D5C87D02ABE1}"/>
              </a:ext>
            </a:extLst>
          </p:cNvPr>
          <p:cNvCxnSpPr>
            <a:cxnSpLocks/>
            <a:stCxn id="100" idx="3"/>
          </p:cNvCxnSpPr>
          <p:nvPr/>
        </p:nvCxnSpPr>
        <p:spPr>
          <a:xfrm flipV="1">
            <a:off x="11831797" y="10128235"/>
            <a:ext cx="1576978" cy="2198629"/>
          </a:xfrm>
          <a:prstGeom prst="bentConnector2">
            <a:avLst/>
          </a:prstGeom>
          <a:ln w="28575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2F62BF-B8C1-B244-AAA4-54C866BC2D36}"/>
              </a:ext>
            </a:extLst>
          </p:cNvPr>
          <p:cNvSpPr txBox="1"/>
          <p:nvPr/>
        </p:nvSpPr>
        <p:spPr>
          <a:xfrm>
            <a:off x="13432064" y="11361708"/>
            <a:ext cx="1388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Train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RL</a:t>
            </a:r>
            <a:endParaRPr lang="en-CN" dirty="0"/>
          </a:p>
        </p:txBody>
      </p:sp>
      <p:sp>
        <p:nvSpPr>
          <p:cNvPr id="55" name="Snip Same Side Corner Rectangle 54">
            <a:extLst>
              <a:ext uri="{FF2B5EF4-FFF2-40B4-BE49-F238E27FC236}">
                <a16:creationId xmlns:a16="http://schemas.microsoft.com/office/drawing/2014/main" id="{DED4E2B4-AEB4-8D45-86B8-9DF7B0D34542}"/>
              </a:ext>
            </a:extLst>
          </p:cNvPr>
          <p:cNvSpPr/>
          <p:nvPr/>
        </p:nvSpPr>
        <p:spPr>
          <a:xfrm rot="5400000">
            <a:off x="10630876" y="4830062"/>
            <a:ext cx="1308174" cy="811581"/>
          </a:xfrm>
          <a:prstGeom prst="snip2SameRect">
            <a:avLst>
              <a:gd name="adj1" fmla="val 35655"/>
              <a:gd name="adj2" fmla="val 0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92D1FD0-ACA8-5347-8ACE-492AB601BCF7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10125183" y="5235853"/>
            <a:ext cx="753990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36F68C3-B3FF-9445-935A-009B06113053}"/>
              </a:ext>
            </a:extLst>
          </p:cNvPr>
          <p:cNvSpPr txBox="1"/>
          <p:nvPr/>
        </p:nvSpPr>
        <p:spPr>
          <a:xfrm>
            <a:off x="10495908" y="4033903"/>
            <a:ext cx="1722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>
                <a:highlight>
                  <a:srgbClr val="FFFF00"/>
                </a:highlight>
              </a:rPr>
              <a:t>Ensemble</a:t>
            </a:r>
            <a:r>
              <a:rPr lang="zh-CN" altLang="en-US" sz="1400" i="1" dirty="0">
                <a:highlight>
                  <a:srgbClr val="FFFF00"/>
                </a:highlight>
              </a:rPr>
              <a:t> </a:t>
            </a:r>
            <a:r>
              <a:rPr lang="en-US" altLang="zh-CN" sz="1400" i="1" dirty="0">
                <a:highlight>
                  <a:srgbClr val="FFFF00"/>
                </a:highlight>
              </a:rPr>
              <a:t>﻿exteroceptive</a:t>
            </a:r>
            <a:r>
              <a:rPr lang="zh-CN" altLang="en-US" sz="1400" i="1" dirty="0">
                <a:highlight>
                  <a:srgbClr val="FFFF00"/>
                </a:highlight>
              </a:rPr>
              <a:t> </a:t>
            </a:r>
            <a:r>
              <a:rPr lang="en-US" altLang="zh-CN" sz="1400" i="1" dirty="0">
                <a:highlight>
                  <a:srgbClr val="FFFF00"/>
                </a:highlight>
              </a:rPr>
              <a:t>future</a:t>
            </a:r>
            <a:r>
              <a:rPr lang="zh-CN" altLang="en-US" sz="1400" i="1" dirty="0">
                <a:highlight>
                  <a:srgbClr val="FFFF00"/>
                </a:highlight>
              </a:rPr>
              <a:t> </a:t>
            </a:r>
            <a:r>
              <a:rPr lang="en-US" altLang="zh-CN" sz="1400" i="1" dirty="0">
                <a:highlight>
                  <a:srgbClr val="FFFF00"/>
                </a:highlight>
              </a:rPr>
              <a:t>encoder</a:t>
            </a:r>
            <a:r>
              <a:rPr lang="zh-CN" altLang="en-US" sz="1400" i="1" dirty="0">
                <a:highlight>
                  <a:srgbClr val="FFFF00"/>
                </a:highlight>
              </a:rPr>
              <a:t> </a:t>
            </a:r>
            <a:r>
              <a:rPr lang="en-US" altLang="zh-CN" sz="1400" i="1" dirty="0">
                <a:highlight>
                  <a:srgbClr val="FFFF00"/>
                </a:highlight>
              </a:rPr>
              <a:t>[3]</a:t>
            </a:r>
            <a:endParaRPr lang="en-CN" sz="1400" i="1" dirty="0">
              <a:highlight>
                <a:srgbClr val="FFFF00"/>
              </a:highlight>
            </a:endParaRP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3AB72C08-3B84-A24E-9B17-D82F98E58E69}"/>
              </a:ext>
            </a:extLst>
          </p:cNvPr>
          <p:cNvSpPr/>
          <p:nvPr/>
        </p:nvSpPr>
        <p:spPr>
          <a:xfrm>
            <a:off x="11183826" y="6541483"/>
            <a:ext cx="1256421" cy="79137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5F0BFB6B-ABEE-EB40-8374-81295417447B}"/>
              </a:ext>
            </a:extLst>
          </p:cNvPr>
          <p:cNvCxnSpPr>
            <a:stCxn id="55" idx="3"/>
          </p:cNvCxnSpPr>
          <p:nvPr/>
        </p:nvCxnSpPr>
        <p:spPr>
          <a:xfrm>
            <a:off x="11690754" y="5235853"/>
            <a:ext cx="379412" cy="1305628"/>
          </a:xfrm>
          <a:prstGeom prst="bentConnector2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0B25800-29A8-2F40-87CD-277BA2AAEB3B}"/>
              </a:ext>
            </a:extLst>
          </p:cNvPr>
          <p:cNvCxnSpPr>
            <a:cxnSpLocks/>
          </p:cNvCxnSpPr>
          <p:nvPr/>
        </p:nvCxnSpPr>
        <p:spPr>
          <a:xfrm flipH="1">
            <a:off x="13187721" y="1620629"/>
            <a:ext cx="21235" cy="6245767"/>
          </a:xfrm>
          <a:prstGeom prst="straightConnector1">
            <a:avLst/>
          </a:prstGeom>
          <a:ln w="28575">
            <a:solidFill>
              <a:schemeClr val="accent6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FE75E67A-BF22-2F4C-934F-CB1FACE56DE4}"/>
              </a:ext>
            </a:extLst>
          </p:cNvPr>
          <p:cNvCxnSpPr>
            <a:cxnSpLocks/>
          </p:cNvCxnSpPr>
          <p:nvPr/>
        </p:nvCxnSpPr>
        <p:spPr>
          <a:xfrm>
            <a:off x="13585880" y="2300763"/>
            <a:ext cx="22880" cy="5565633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867956E-C90D-0B44-BE10-5762117655F5}"/>
              </a:ext>
            </a:extLst>
          </p:cNvPr>
          <p:cNvSpPr txBox="1"/>
          <p:nvPr/>
        </p:nvSpPr>
        <p:spPr>
          <a:xfrm>
            <a:off x="11370688" y="6653567"/>
            <a:ext cx="956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Belief</a:t>
            </a:r>
            <a:r>
              <a:rPr lang="zh-CN" altLang="en-US" dirty="0"/>
              <a:t> </a:t>
            </a:r>
            <a:br>
              <a:rPr lang="en-US" altLang="zh-CN" dirty="0"/>
            </a:br>
            <a:r>
              <a:rPr lang="en-US" altLang="zh-CN" dirty="0"/>
              <a:t>encoder</a:t>
            </a:r>
            <a:endParaRPr lang="en-CN" dirty="0"/>
          </a:p>
        </p:txBody>
      </p: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CD23A12C-2A6C-0145-B949-BA6CAEC514CB}"/>
              </a:ext>
            </a:extLst>
          </p:cNvPr>
          <p:cNvCxnSpPr>
            <a:stCxn id="75" idx="3"/>
            <a:endCxn id="75" idx="1"/>
          </p:cNvCxnSpPr>
          <p:nvPr/>
        </p:nvCxnSpPr>
        <p:spPr>
          <a:xfrm flipH="1">
            <a:off x="11183826" y="6937171"/>
            <a:ext cx="1256421" cy="12700"/>
          </a:xfrm>
          <a:prstGeom prst="bentConnector5">
            <a:avLst>
              <a:gd name="adj1" fmla="val -18195"/>
              <a:gd name="adj2" fmla="val 4915654"/>
              <a:gd name="adj3" fmla="val 118195"/>
            </a:avLst>
          </a:prstGeom>
          <a:ln w="2857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AB21DDC0-7889-1B4C-8C6B-A37C53111E35}"/>
              </a:ext>
            </a:extLst>
          </p:cNvPr>
          <p:cNvSpPr txBox="1"/>
          <p:nvPr/>
        </p:nvSpPr>
        <p:spPr>
          <a:xfrm>
            <a:off x="11452385" y="7609689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hidden</a:t>
            </a:r>
          </a:p>
        </p:txBody>
      </p:sp>
      <p:sp>
        <p:nvSpPr>
          <p:cNvPr id="148" name="Cross 147">
            <a:extLst>
              <a:ext uri="{FF2B5EF4-FFF2-40B4-BE49-F238E27FC236}">
                <a16:creationId xmlns:a16="http://schemas.microsoft.com/office/drawing/2014/main" id="{E4647405-9995-0141-BCB3-4C04D1AD8B9A}"/>
              </a:ext>
            </a:extLst>
          </p:cNvPr>
          <p:cNvSpPr/>
          <p:nvPr/>
        </p:nvSpPr>
        <p:spPr>
          <a:xfrm rot="1240794">
            <a:off x="7348312" y="8455087"/>
            <a:ext cx="178466" cy="194176"/>
          </a:xfrm>
          <a:prstGeom prst="plus">
            <a:avLst>
              <a:gd name="adj" fmla="val 4360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8E199A3B-F1A1-CE41-9FF5-30393ABE1044}"/>
              </a:ext>
            </a:extLst>
          </p:cNvPr>
          <p:cNvSpPr/>
          <p:nvPr/>
        </p:nvSpPr>
        <p:spPr>
          <a:xfrm>
            <a:off x="12698470" y="7866396"/>
            <a:ext cx="1198001" cy="61740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MLP</a:t>
            </a:r>
            <a:endParaRPr lang="en-CN" dirty="0">
              <a:solidFill>
                <a:schemeClr val="tx1"/>
              </a:solidFill>
            </a:endParaRP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FF56BDD-21C0-7E43-BAA0-D8A0484D5A6A}"/>
              </a:ext>
            </a:extLst>
          </p:cNvPr>
          <p:cNvGrpSpPr/>
          <p:nvPr/>
        </p:nvGrpSpPr>
        <p:grpSpPr>
          <a:xfrm>
            <a:off x="12994817" y="8706189"/>
            <a:ext cx="597317" cy="597317"/>
            <a:chOff x="12361738" y="8927770"/>
            <a:chExt cx="597317" cy="597317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5AD52AD-90E0-4C43-90EF-FB5AFF81D5CC}"/>
                </a:ext>
              </a:extLst>
            </p:cNvPr>
            <p:cNvSpPr/>
            <p:nvPr/>
          </p:nvSpPr>
          <p:spPr>
            <a:xfrm>
              <a:off x="12361738" y="8927770"/>
              <a:ext cx="597317" cy="597317"/>
            </a:xfrm>
            <a:prstGeom prst="ellipse">
              <a:avLst/>
            </a:prstGeom>
            <a:noFill/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85C02658-AC04-9443-810F-0912EA2C9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2477979" y="9052802"/>
              <a:ext cx="381151" cy="346724"/>
            </a:xfrm>
            <a:prstGeom prst="rect">
              <a:avLst/>
            </a:prstGeom>
          </p:spPr>
        </p:pic>
      </p:grpSp>
      <p:cxnSp>
        <p:nvCxnSpPr>
          <p:cNvPr id="118" name="Elbow Connector 117">
            <a:extLst>
              <a:ext uri="{FF2B5EF4-FFF2-40B4-BE49-F238E27FC236}">
                <a16:creationId xmlns:a16="http://schemas.microsoft.com/office/drawing/2014/main" id="{7162C976-DC5B-004E-9611-A66542CAC28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490416" y="7403698"/>
            <a:ext cx="653313" cy="272085"/>
          </a:xfrm>
          <a:prstGeom prst="bentConnector3">
            <a:avLst>
              <a:gd name="adj1" fmla="val 717"/>
            </a:avLst>
          </a:prstGeom>
          <a:ln w="28575">
            <a:solidFill>
              <a:schemeClr val="tx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74E08760-5560-3048-8051-2BD67D3CE6AD}"/>
              </a:ext>
            </a:extLst>
          </p:cNvPr>
          <p:cNvCxnSpPr>
            <a:stCxn id="156" idx="2"/>
            <a:endCxn id="116" idx="0"/>
          </p:cNvCxnSpPr>
          <p:nvPr/>
        </p:nvCxnSpPr>
        <p:spPr>
          <a:xfrm flipH="1">
            <a:off x="13293476" y="8483800"/>
            <a:ext cx="3995" cy="222389"/>
          </a:xfrm>
          <a:prstGeom prst="straightConnector1">
            <a:avLst/>
          </a:prstGeom>
          <a:ln w="28575">
            <a:solidFill>
              <a:schemeClr val="tx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159B930F-CBCA-4648-8D2C-EB2E9DC4180B}"/>
              </a:ext>
            </a:extLst>
          </p:cNvPr>
          <p:cNvSpPr txBox="1"/>
          <p:nvPr/>
        </p:nvSpPr>
        <p:spPr>
          <a:xfrm>
            <a:off x="12789040" y="9297672"/>
            <a:ext cx="11002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/>
              <a:t>confidence</a:t>
            </a:r>
            <a:endParaRPr lang="en-CN" sz="1600" dirty="0"/>
          </a:p>
        </p:txBody>
      </p:sp>
      <p:sp>
        <p:nvSpPr>
          <p:cNvPr id="133" name="Diamond 132">
            <a:extLst>
              <a:ext uri="{FF2B5EF4-FFF2-40B4-BE49-F238E27FC236}">
                <a16:creationId xmlns:a16="http://schemas.microsoft.com/office/drawing/2014/main" id="{CC1D5AAD-4C34-1643-8DD8-A31DE2AEB934}"/>
              </a:ext>
            </a:extLst>
          </p:cNvPr>
          <p:cNvSpPr/>
          <p:nvPr/>
        </p:nvSpPr>
        <p:spPr>
          <a:xfrm>
            <a:off x="12135132" y="8755780"/>
            <a:ext cx="491225" cy="517787"/>
          </a:xfrm>
          <a:prstGeom prst="diamond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F03746C-373F-B14F-A18D-9832F5CFCF21}"/>
              </a:ext>
            </a:extLst>
          </p:cNvPr>
          <p:cNvSpPr txBox="1"/>
          <p:nvPr/>
        </p:nvSpPr>
        <p:spPr>
          <a:xfrm>
            <a:off x="11908659" y="8460883"/>
            <a:ext cx="1063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near</a:t>
            </a:r>
            <a:r>
              <a:rPr lang="zh-CN" altLang="en-US" sz="1600" dirty="0"/>
              <a:t> </a:t>
            </a:r>
            <a:r>
              <a:rPr lang="en-US" altLang="zh-CN" sz="1600" dirty="0"/>
              <a:t>zero?</a:t>
            </a:r>
            <a:endParaRPr lang="en-CN" sz="1600" dirty="0"/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71834066-C4CA-2A4F-999C-DCB7C7DD84C9}"/>
              </a:ext>
            </a:extLst>
          </p:cNvPr>
          <p:cNvCxnSpPr>
            <a:cxnSpLocks/>
            <a:stCxn id="116" idx="2"/>
            <a:endCxn id="133" idx="3"/>
          </p:cNvCxnSpPr>
          <p:nvPr/>
        </p:nvCxnSpPr>
        <p:spPr>
          <a:xfrm flipH="1">
            <a:off x="12626357" y="9004848"/>
            <a:ext cx="368460" cy="9826"/>
          </a:xfrm>
          <a:prstGeom prst="straightConnector1">
            <a:avLst/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5FA12B5B-37DB-5640-AC18-769437529F4A}"/>
              </a:ext>
            </a:extLst>
          </p:cNvPr>
          <p:cNvSpPr txBox="1"/>
          <p:nvPr/>
        </p:nvSpPr>
        <p:spPr>
          <a:xfrm>
            <a:off x="11618319" y="8681474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yes</a:t>
            </a:r>
            <a:endParaRPr lang="en-CN" dirty="0"/>
          </a:p>
        </p:txBody>
      </p:sp>
      <p:cxnSp>
        <p:nvCxnSpPr>
          <p:cNvPr id="158" name="Elbow Connector 157">
            <a:extLst>
              <a:ext uri="{FF2B5EF4-FFF2-40B4-BE49-F238E27FC236}">
                <a16:creationId xmlns:a16="http://schemas.microsoft.com/office/drawing/2014/main" id="{68F6EFCC-5AEF-2F45-B546-0A3A6E19C276}"/>
              </a:ext>
            </a:extLst>
          </p:cNvPr>
          <p:cNvCxnSpPr>
            <a:cxnSpLocks/>
            <a:stCxn id="116" idx="6"/>
            <a:endCxn id="28" idx="4"/>
          </p:cNvCxnSpPr>
          <p:nvPr/>
        </p:nvCxnSpPr>
        <p:spPr>
          <a:xfrm flipV="1">
            <a:off x="13592134" y="1845011"/>
            <a:ext cx="891879" cy="7159837"/>
          </a:xfrm>
          <a:prstGeom prst="bentConnector2">
            <a:avLst/>
          </a:prstGeom>
          <a:ln w="28575">
            <a:solidFill>
              <a:schemeClr val="tx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Snip Same Side Corner Rectangle 193">
            <a:extLst>
              <a:ext uri="{FF2B5EF4-FFF2-40B4-BE49-F238E27FC236}">
                <a16:creationId xmlns:a16="http://schemas.microsoft.com/office/drawing/2014/main" id="{8A3057D3-F288-2B48-B71F-8ADB24201A0E}"/>
              </a:ext>
            </a:extLst>
          </p:cNvPr>
          <p:cNvSpPr/>
          <p:nvPr/>
        </p:nvSpPr>
        <p:spPr>
          <a:xfrm>
            <a:off x="10747984" y="9347150"/>
            <a:ext cx="1137693" cy="596429"/>
          </a:xfrm>
          <a:prstGeom prst="snip2SameRect">
            <a:avLst>
              <a:gd name="adj1" fmla="val 18060"/>
              <a:gd name="adj2" fmla="val 0"/>
            </a:avLst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decoder</a:t>
            </a:r>
            <a:endParaRPr lang="en-CN" dirty="0">
              <a:solidFill>
                <a:schemeClr val="tx1"/>
              </a:solidFill>
            </a:endParaRPr>
          </a:p>
        </p:txBody>
      </p: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7F90BD90-F413-9149-932C-72A557598D99}"/>
              </a:ext>
            </a:extLst>
          </p:cNvPr>
          <p:cNvCxnSpPr>
            <a:cxnSpLocks/>
            <a:endCxn id="194" idx="3"/>
          </p:cNvCxnSpPr>
          <p:nvPr/>
        </p:nvCxnSpPr>
        <p:spPr>
          <a:xfrm flipH="1">
            <a:off x="11316831" y="7577127"/>
            <a:ext cx="12661" cy="1770023"/>
          </a:xfrm>
          <a:prstGeom prst="straightConnector1">
            <a:avLst/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088E0D77-6511-4A44-AA06-1834BA2E6E07}"/>
              </a:ext>
            </a:extLst>
          </p:cNvPr>
          <p:cNvCxnSpPr>
            <a:cxnSpLocks/>
            <a:endCxn id="194" idx="1"/>
          </p:cNvCxnSpPr>
          <p:nvPr/>
        </p:nvCxnSpPr>
        <p:spPr>
          <a:xfrm flipV="1">
            <a:off x="11316831" y="9943579"/>
            <a:ext cx="0" cy="1119016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TextBox 208">
            <a:extLst>
              <a:ext uri="{FF2B5EF4-FFF2-40B4-BE49-F238E27FC236}">
                <a16:creationId xmlns:a16="http://schemas.microsoft.com/office/drawing/2014/main" id="{8A85AFBB-0982-4A4D-B7F7-E65ECF18B0F1}"/>
              </a:ext>
            </a:extLst>
          </p:cNvPr>
          <p:cNvSpPr txBox="1"/>
          <p:nvPr/>
        </p:nvSpPr>
        <p:spPr>
          <a:xfrm>
            <a:off x="10447196" y="10489357"/>
            <a:ext cx="2386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Train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reconstruction</a:t>
            </a:r>
            <a:endParaRPr lang="en-CN" dirty="0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EDE382A-358F-2B4B-BDDA-E4DCCA924E60}"/>
              </a:ext>
            </a:extLst>
          </p:cNvPr>
          <p:cNvSpPr txBox="1"/>
          <p:nvPr/>
        </p:nvSpPr>
        <p:spPr>
          <a:xfrm>
            <a:off x="14198332" y="9050806"/>
            <a:ext cx="1306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rectification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925371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DED5E-EF1E-C94B-8842-3004AD748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2A35C-05F3-9046-85AD-9C3F5329D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84571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A1D0CEE-3C98-0C4D-B06F-AF094A779D16}"/>
              </a:ext>
            </a:extLst>
          </p:cNvPr>
          <p:cNvSpPr txBox="1"/>
          <p:nvPr/>
        </p:nvSpPr>
        <p:spPr>
          <a:xfrm>
            <a:off x="35622" y="713678"/>
            <a:ext cx="2189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pontential</a:t>
            </a:r>
            <a:r>
              <a:rPr lang="zh-CN" altLang="en-US" dirty="0"/>
              <a:t> </a:t>
            </a:r>
            <a:r>
              <a:rPr lang="en-US" altLang="zh-CN" dirty="0"/>
              <a:t>challenges</a:t>
            </a:r>
            <a:endParaRPr lang="en-C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59E9FF-E551-8645-9654-9CDEEF6DA62C}"/>
              </a:ext>
            </a:extLst>
          </p:cNvPr>
          <p:cNvSpPr txBox="1"/>
          <p:nvPr/>
        </p:nvSpPr>
        <p:spPr>
          <a:xfrm>
            <a:off x="-120495" y="1672683"/>
            <a:ext cx="257923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future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</a:p>
          <a:p>
            <a:pPr marL="342900" indent="-342900">
              <a:buAutoNum type="arabicPeriod"/>
            </a:pPr>
            <a:r>
              <a:rPr lang="en-US" altLang="zh-CN" dirty="0"/>
              <a:t>Ensemble</a:t>
            </a:r>
            <a:r>
              <a:rPr lang="zh-CN" altLang="en-US" dirty="0"/>
              <a:t> </a:t>
            </a:r>
            <a:r>
              <a:rPr lang="en-US" altLang="zh-CN" dirty="0"/>
              <a:t>encoder</a:t>
            </a:r>
          </a:p>
          <a:p>
            <a:pPr marL="342900" indent="-342900">
              <a:buAutoNum type="arabicPeriod"/>
            </a:pPr>
            <a:r>
              <a:rPr lang="en-US" altLang="zh-CN" dirty="0"/>
              <a:t>Ensemble</a:t>
            </a:r>
            <a:r>
              <a:rPr lang="zh-CN" altLang="en-US" dirty="0"/>
              <a:t> </a:t>
            </a:r>
            <a:r>
              <a:rPr lang="en-US" altLang="zh-CN" dirty="0"/>
              <a:t>scan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</a:p>
          <a:p>
            <a:pPr marL="342900" indent="-342900">
              <a:buAutoNum type="arabicPeriod"/>
            </a:pPr>
            <a:r>
              <a:rPr lang="en-US" altLang="zh-CN" dirty="0"/>
              <a:t>Prob</a:t>
            </a:r>
            <a:r>
              <a:rPr lang="zh-CN" altLang="en-US" dirty="0"/>
              <a:t> </a:t>
            </a:r>
            <a:r>
              <a:rPr lang="en-US" altLang="zh-CN" dirty="0"/>
              <a:t>policy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</a:p>
          <a:p>
            <a:pPr marL="342900" indent="-342900">
              <a:buAutoNum type="arabicPeriod"/>
            </a:pPr>
            <a:r>
              <a:rPr lang="en-US" altLang="zh-CN" dirty="0"/>
              <a:t>navigation</a:t>
            </a:r>
          </a:p>
          <a:p>
            <a:pPr marL="342900" indent="-342900">
              <a:buAutoNum type="arabicPeriod"/>
            </a:pP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790602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14772</TotalTime>
  <Words>578</Words>
  <Application>Microsoft Macintosh PowerPoint</Application>
  <PresentationFormat>Custom</PresentationFormat>
  <Paragraphs>145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陈 雄辉</dc:creator>
  <cp:lastModifiedBy>陈 雄辉</cp:lastModifiedBy>
  <cp:revision>3</cp:revision>
  <dcterms:created xsi:type="dcterms:W3CDTF">2022-03-25T11:53:46Z</dcterms:created>
  <dcterms:modified xsi:type="dcterms:W3CDTF">2022-04-07T06:52:55Z</dcterms:modified>
</cp:coreProperties>
</file>